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7" r:id="rId3"/>
    <p:sldId id="258" r:id="rId4"/>
    <p:sldId id="290" r:id="rId5"/>
    <p:sldId id="292" r:id="rId6"/>
    <p:sldId id="259" r:id="rId7"/>
    <p:sldId id="291" r:id="rId8"/>
    <p:sldId id="260" r:id="rId9"/>
    <p:sldId id="293" r:id="rId10"/>
    <p:sldId id="261" r:id="rId11"/>
    <p:sldId id="299" r:id="rId12"/>
    <p:sldId id="296" r:id="rId13"/>
    <p:sldId id="297" r:id="rId14"/>
    <p:sldId id="279" r:id="rId15"/>
    <p:sldId id="263" r:id="rId16"/>
    <p:sldId id="288" r:id="rId17"/>
    <p:sldId id="289" r:id="rId18"/>
    <p:sldId id="287" r:id="rId19"/>
    <p:sldId id="264" r:id="rId20"/>
    <p:sldId id="286" r:id="rId21"/>
    <p:sldId id="278" r:id="rId22"/>
    <p:sldId id="298" r:id="rId23"/>
    <p:sldId id="265" r:id="rId24"/>
    <p:sldId id="285" r:id="rId25"/>
    <p:sldId id="270" r:id="rId26"/>
    <p:sldId id="266" r:id="rId27"/>
    <p:sldId id="284" r:id="rId28"/>
    <p:sldId id="267" r:id="rId29"/>
    <p:sldId id="283" r:id="rId30"/>
    <p:sldId id="268" r:id="rId31"/>
    <p:sldId id="269" r:id="rId32"/>
    <p:sldId id="271" r:id="rId33"/>
    <p:sldId id="281" r:id="rId34"/>
    <p:sldId id="272" r:id="rId35"/>
    <p:sldId id="273" r:id="rId36"/>
    <p:sldId id="294" r:id="rId37"/>
    <p:sldId id="295" r:id="rId38"/>
    <p:sldId id="282" r:id="rId39"/>
    <p:sldId id="275" r:id="rId40"/>
    <p:sldId id="274" r:id="rId41"/>
    <p:sldId id="276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/>
    <p:restoredTop sz="94674"/>
  </p:normalViewPr>
  <p:slideViewPr>
    <p:cSldViewPr snapToGrid="0" snapToObjects="1">
      <p:cViewPr varScale="1">
        <p:scale>
          <a:sx n="128" d="100"/>
          <a:sy n="128" d="100"/>
        </p:scale>
        <p:origin x="4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64628-66D8-9445-9018-42DFBA822A96}" type="datetimeFigureOut">
              <a:rPr lang="en-US" smtClean="0"/>
              <a:t>1/7/26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33ADB-D9A1-304B-8DBC-4F8A393DE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7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FA6AF-E9C0-014F-8112-FA91B458A476}" type="datetimeFigureOut">
              <a:rPr lang="en-US" smtClean="0"/>
              <a:t>1/7/26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4532E-36B1-E148-AD57-3670CA45A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73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ADA7880-5A1B-3D41-A25E-E0F662FA1CA3}" type="datetime1">
              <a:rPr lang="en-US" smtClean="0"/>
              <a:t>1/7/26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375B99D-761D-6A4E-B7ED-BEA6BC6232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3C94-046F-6542-82DE-E07F8AF9D3C5}" type="datetime1">
              <a:rPr lang="en-US" smtClean="0"/>
              <a:t>1/7/26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37F-75A0-9E48-AB82-28240FC5229F}" type="datetime1">
              <a:rPr lang="en-US" smtClean="0"/>
              <a:t>1/7/26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653B-CD3F-BB4C-B0A3-E5D2E2A1F69F}" type="datetime1">
              <a:rPr lang="en-US" smtClean="0"/>
              <a:t>1/7/26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35961BA-E2E1-6B40-A346-95B573BB0C68}" type="datetime1">
              <a:rPr lang="en-US" smtClean="0"/>
              <a:t>1/7/26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375B99D-761D-6A4E-B7ED-BEA6BC62323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47F8A-271D-3945-B689-C8FE57C15CFF}" type="datetime1">
              <a:rPr lang="en-US" smtClean="0"/>
              <a:t>1/7/26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">
        <p:fade/>
      </p:transition>
    </mc:Choice>
    <mc:Fallback xmlns="">
      <p:transition spd="slow" advClick="0" advTm="3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8B0F-AFEB-BC40-95E6-68D2BD944B34}" type="datetime1">
              <a:rPr lang="en-US" smtClean="0"/>
              <a:t>1/7/26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">
        <p:fade/>
      </p:transition>
    </mc:Choice>
    <mc:Fallback xmlns="">
      <p:transition spd="slow" advClick="0" advTm="3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CAE5-562C-C646-B9F3-3FF4E3859510}" type="datetime1">
              <a:rPr lang="en-US" smtClean="0"/>
              <a:t>1/7/26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046E-9E37-E844-80DB-FA846292FD76}" type="datetime1">
              <a:rPr lang="en-US" smtClean="0"/>
              <a:t>1/7/26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238B5263-AE0B-984A-B255-0DC7C8A8B0B0}" type="datetime1">
              <a:rPr lang="en-US" smtClean="0"/>
              <a:t>1/7/26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E375B99D-761D-6A4E-B7ED-BEA6BC6232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">
        <p:fade/>
      </p:transition>
    </mc:Choice>
    <mc:Fallback xmlns="">
      <p:transition spd="slow" advClick="0" advTm="3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D68FAE8E-D3A5-8543-AC18-43D74DCC3A31}" type="datetime1">
              <a:rPr lang="en-US" smtClean="0"/>
              <a:t>1/7/26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E375B99D-761D-6A4E-B7ED-BEA6BC6232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8F884F8-3EFA-FA40-AAEC-A0FB07E960A0}" type="datetime1">
              <a:rPr lang="en-US" smtClean="0"/>
              <a:t>1/7/26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375B99D-761D-6A4E-B7ED-BEA6BC6232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250" advClick="0" advTm="3000">
        <p:fade/>
      </p:transition>
    </mc:Choice>
    <mc:Fallback xmlns="">
      <p:transition spd="slow" advClick="0" advTm="3000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deanswim@aol.co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/>
              <a:t>Seriously</a:t>
            </a:r>
            <a:r>
              <a:rPr lang="en-US" dirty="0"/>
              <a:t> Considering Retirement?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1000" dirty="0"/>
          </a:p>
          <a:p>
            <a:r>
              <a:rPr lang="en-US" sz="1800" dirty="0"/>
              <a:t>Learning to Love September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DF986-B693-3C4C-EF14-782E0DA77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44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000">
        <p:fade/>
      </p:transition>
    </mc:Choice>
    <mc:Fallback xmlns="">
      <p:transition spd="slow" advClick="0" advTm="1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Step two: Notify the RCSd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3737112"/>
          </a:xfrm>
        </p:spPr>
        <p:txBody>
          <a:bodyPr>
            <a:noAutofit/>
          </a:bodyPr>
          <a:lstStyle/>
          <a:p>
            <a:r>
              <a:rPr lang="en-US" sz="2800" dirty="0"/>
              <a:t>Complete the retirement form found at: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b="1" dirty="0"/>
              <a:t>RCSD website&gt;Departments&gt;Human Capital&gt;Forms and Documents&gt;Retirement </a:t>
            </a:r>
            <a:r>
              <a:rPr lang="en-US" sz="2800" dirty="0"/>
              <a:t>(They no longer require nor want a formal letter.)</a:t>
            </a:r>
          </a:p>
          <a:p>
            <a:r>
              <a:rPr lang="en-US" sz="2800" dirty="0"/>
              <a:t>You should receive a letter from the District confirming the receipt of your retirement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DA1F5F-5C55-540D-3621-F473B45E8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6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6000">
        <p:fade/>
      </p:transition>
    </mc:Choice>
    <mc:Fallback xmlns="">
      <p:transition spd="slow" advClick="0" advTm="6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84A81-1B30-9AD2-F84D-EB0E4A38C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TWO: NOTIFY THE RCSD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8A9E7-BA66-C378-2951-88836569E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also go to your Oracle Home Page.</a:t>
            </a:r>
          </a:p>
          <a:p>
            <a:r>
              <a:rPr lang="en-US" dirty="0"/>
              <a:t>There is an App box “Resignation/Retirement.”</a:t>
            </a:r>
          </a:p>
          <a:p>
            <a:r>
              <a:rPr lang="en-US" dirty="0"/>
              <a:t>Once inside that page there are 5 Tasks to complete:</a:t>
            </a:r>
          </a:p>
          <a:p>
            <a:pPr marL="0" indent="0">
              <a:buNone/>
            </a:pPr>
            <a:r>
              <a:rPr lang="en-US" dirty="0"/>
              <a:t>	1.  Read this First</a:t>
            </a:r>
          </a:p>
          <a:p>
            <a:pPr marL="0" indent="0">
              <a:buNone/>
            </a:pPr>
            <a:r>
              <a:rPr lang="en-US" dirty="0"/>
              <a:t>	2.  Exit Survey</a:t>
            </a:r>
          </a:p>
          <a:p>
            <a:pPr marL="0" indent="0">
              <a:buNone/>
            </a:pPr>
            <a:r>
              <a:rPr lang="en-US" dirty="0"/>
              <a:t>	3.  Review Seniority Date</a:t>
            </a:r>
          </a:p>
          <a:p>
            <a:pPr marL="0" indent="0">
              <a:buNone/>
            </a:pPr>
            <a:r>
              <a:rPr lang="en-US" dirty="0"/>
              <a:t>	4.  Submit Resignation/Retirement Letter</a:t>
            </a:r>
          </a:p>
          <a:p>
            <a:pPr marL="0" indent="0">
              <a:buNone/>
            </a:pPr>
            <a:r>
              <a:rPr lang="en-US" dirty="0"/>
              <a:t>	5.  Submit Resignation/Retirement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AD6D1D-00EF-5DD4-CA00-7CBDC399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75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">
        <p:fade/>
      </p:transition>
    </mc:Choice>
    <mc:Fallback xmlns="">
      <p:transition spd="slow" advClick="0" advTm="3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0432D-E6E9-A24D-7A63-076E47866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92AD2-9C31-5436-3007-7A310715D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Step two: Notify the RCSd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1F3D9-3FCD-B2D5-05A4-7671F1948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373711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What should I use for the two dates?</a:t>
            </a:r>
          </a:p>
          <a:p>
            <a:r>
              <a:rPr lang="en-US" sz="2800" dirty="0"/>
              <a:t>Use the same two dates for the District and TRS</a:t>
            </a:r>
          </a:p>
          <a:p>
            <a:r>
              <a:rPr lang="en-US" sz="2800" dirty="0">
                <a:solidFill>
                  <a:srgbClr val="FF0000"/>
                </a:solidFill>
              </a:rPr>
              <a:t>Last day worked</a:t>
            </a:r>
            <a:r>
              <a:rPr lang="en-US" sz="2800" dirty="0"/>
              <a:t>: the last day you receive your salary: (the calendar’s</a:t>
            </a:r>
          </a:p>
          <a:p>
            <a:pPr marL="0" indent="0">
              <a:buNone/>
            </a:pPr>
            <a:r>
              <a:rPr lang="en-US" sz="2800" b="1" dirty="0"/>
              <a:t>    Regents rating day) June 26, 2026</a:t>
            </a:r>
          </a:p>
          <a:p>
            <a:r>
              <a:rPr lang="en-US" sz="2800" b="1" dirty="0"/>
              <a:t>Effective date of retirement: June 27, 2026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F19F75-A7CC-D7C2-1D91-E985B46F4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46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6000">
        <p:fade/>
      </p:transition>
    </mc:Choice>
    <mc:Fallback xmlns="">
      <p:transition spd="slow" advClick="0" advTm="6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C51E4-2710-50CE-8BE6-1A2CA8C0B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8F517-7470-7838-F486-B001A2CE9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Step two: Notify the RCSd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729CA-5C8F-FC9D-6E3C-69F978B21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373711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  </a:t>
            </a:r>
            <a:r>
              <a:rPr lang="en-US" sz="2800" dirty="0"/>
              <a:t>Due to the contractual language, we are not bound by the school year.  So using the Regents Rating Day will result in getting </a:t>
            </a:r>
            <a:r>
              <a:rPr lang="en-US" sz="2800" b="1" dirty="0"/>
              <a:t>more pension </a:t>
            </a:r>
            <a:r>
              <a:rPr lang="en-US" sz="2800" b="1" u="sng" dirty="0"/>
              <a:t>in your July check</a:t>
            </a:r>
            <a:r>
              <a:rPr lang="en-US" sz="2800" b="1" dirty="0"/>
              <a:t> for the June days of 27, 28, 29 and 30.  </a:t>
            </a:r>
            <a:r>
              <a:rPr lang="en-US" sz="2800" dirty="0"/>
              <a:t>This is somewhat unique across the state</a:t>
            </a:r>
            <a:r>
              <a:rPr lang="en-US" sz="2800" b="1" dirty="0"/>
              <a:t>. Call Charlie Dean if you get push back.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FA7506-AE86-FF38-887B-61156CFAF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70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6000">
        <p:fade/>
      </p:transition>
    </mc:Choice>
    <mc:Fallback xmlns="">
      <p:transition spd="slow" advClick="0" advTm="6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6247E-B513-B535-BE76-49EDA1227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The Absentee Reduction Plan</a:t>
            </a:r>
            <a:br>
              <a:rPr lang="en-US" dirty="0"/>
            </a:br>
            <a:r>
              <a:rPr lang="en-US" dirty="0"/>
              <a:t>    </a:t>
            </a:r>
            <a:r>
              <a:rPr lang="en-US" sz="1200" dirty="0"/>
              <a:t> </a:t>
            </a:r>
            <a:r>
              <a:rPr lang="en-US" sz="1800" dirty="0"/>
              <a:t>			       </a:t>
            </a:r>
            <a:r>
              <a:rPr lang="en-US" sz="2400" dirty="0"/>
              <a:t>Section 60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845AB-2583-B159-9D72-169D1B152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sz="2800" dirty="0"/>
              <a:t>It began with the 2004-2005 school year.</a:t>
            </a:r>
          </a:p>
          <a:p>
            <a:endParaRPr lang="en-US" sz="2800" dirty="0"/>
          </a:p>
          <a:p>
            <a:r>
              <a:rPr lang="en-US" sz="2800" dirty="0"/>
              <a:t>For each school year beginning with school year 2004-05 when you have three or fewer absences, there is money waiting for you.</a:t>
            </a:r>
          </a:p>
          <a:p>
            <a:endParaRPr lang="en-US" sz="2800" dirty="0"/>
          </a:p>
          <a:p>
            <a:r>
              <a:rPr lang="en-US" sz="2800" dirty="0"/>
              <a:t>Taking more than 3 days  in any one school year does NOT affect your banked days for “good” years.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BAA3F4-478E-6252-F7BB-181E5FC8F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9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">
        <p:fade/>
      </p:transition>
    </mc:Choice>
    <mc:Fallback xmlns="">
      <p:transition spd="slow" advClick="0" advTm="3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ABSENTEE REDUCTION PLAN</a:t>
            </a:r>
            <a:br>
              <a:rPr lang="en-US" dirty="0"/>
            </a:br>
            <a:r>
              <a:rPr lang="en-US" dirty="0"/>
              <a:t>                     “ARP”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The Absentee Reduction Plan formula is:  </a:t>
            </a:r>
          </a:p>
          <a:p>
            <a:r>
              <a:rPr lang="en-US" sz="2800" dirty="0"/>
              <a:t> No illness days used  at $115 per day ($1150 for that year) </a:t>
            </a:r>
          </a:p>
          <a:p>
            <a:r>
              <a:rPr lang="en-US" sz="2800" dirty="0"/>
              <a:t>I day used $95 ($95X9 = $855)</a:t>
            </a:r>
          </a:p>
          <a:p>
            <a:r>
              <a:rPr lang="en-US" sz="2800" dirty="0"/>
              <a:t>2 days used $80 per day ($80x8 = $640)</a:t>
            </a:r>
          </a:p>
          <a:p>
            <a:r>
              <a:rPr lang="en-US" sz="2800" dirty="0"/>
              <a:t>3 days used $70 ($70x7= $490)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8CD449-FF16-A21C-E7D9-3604929D8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94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9000">
        <p:fade/>
      </p:transition>
    </mc:Choice>
    <mc:Fallback xmlns="">
      <p:transition spd="slow" advClick="0" advTm="9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ABSENTEE REDUCTION PLAN</a:t>
            </a:r>
            <a:br>
              <a:rPr lang="en-US" dirty="0"/>
            </a:br>
            <a:r>
              <a:rPr lang="en-US" dirty="0"/>
              <a:t>                     “ARP”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sz="3000" dirty="0"/>
              <a:t>The plan maxed out at $25,000 in 2025.</a:t>
            </a:r>
          </a:p>
          <a:p>
            <a:r>
              <a:rPr lang="en-US" sz="2800" dirty="0"/>
              <a:t>Therefore, if you have had perfect attendance for twenty-five years or more you should receive the maximum amount of $25,000.</a:t>
            </a:r>
          </a:p>
          <a:p>
            <a:r>
              <a:rPr lang="en-US" sz="2800" dirty="0"/>
              <a:t>(See Section 60 of the Contract)</a:t>
            </a:r>
          </a:p>
          <a:p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5653B2-BB05-A42A-84AE-A90FC6D25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65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9000">
        <p:fade/>
      </p:transition>
    </mc:Choice>
    <mc:Fallback xmlns="">
      <p:transition spd="slow" advClick="0" advTm="9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ABSENTEE REDUCTION PLAN</a:t>
            </a:r>
            <a:br>
              <a:rPr lang="en-US" dirty="0"/>
            </a:br>
            <a:r>
              <a:rPr lang="en-US" dirty="0"/>
              <a:t>                     “ARP”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2800" dirty="0"/>
              <a:t>Once banked, the monies are guaranteed.</a:t>
            </a:r>
          </a:p>
          <a:p>
            <a:endParaRPr lang="en-US" sz="2800" dirty="0"/>
          </a:p>
          <a:p>
            <a:r>
              <a:rPr lang="en-US" sz="2800" dirty="0"/>
              <a:t>So, if you have bad years in amongst the qualifying years, your banked days for the good years are unaffected.                                                                        </a:t>
            </a:r>
          </a:p>
          <a:p>
            <a:pPr marL="0" indent="0">
              <a:buNone/>
            </a:pPr>
            <a:r>
              <a:rPr lang="en-US" sz="2800" dirty="0"/>
              <a:t>                                                       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5CD2B2-3040-25FA-44C7-85449814C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33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9000">
        <p:fade/>
      </p:transition>
    </mc:Choice>
    <mc:Fallback xmlns="">
      <p:transition spd="slow" advClick="0" advTm="9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20250"/>
          </a:xfrm>
        </p:spPr>
        <p:txBody>
          <a:bodyPr/>
          <a:lstStyle/>
          <a:p>
            <a:r>
              <a:rPr lang="en-US" dirty="0"/>
              <a:t>                                ARP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2800" dirty="0"/>
              <a:t>The District pays eligible teachers in August/September.</a:t>
            </a:r>
          </a:p>
          <a:p>
            <a:endParaRPr lang="en-US" sz="2800" dirty="0"/>
          </a:p>
          <a:p>
            <a:r>
              <a:rPr lang="en-US" sz="2800" dirty="0"/>
              <a:t>This money is taxable and does </a:t>
            </a:r>
            <a:r>
              <a:rPr lang="en-US" sz="2800" u="sng" dirty="0"/>
              <a:t>not</a:t>
            </a:r>
            <a:r>
              <a:rPr lang="en-US" sz="2800" dirty="0"/>
              <a:t> count toward your retirement  final average salary.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86EF25-1A5C-302C-F83C-28625FD97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23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6000">
        <p:fade/>
      </p:transition>
    </mc:Choice>
    <mc:Fallback xmlns="">
      <p:transition spd="slow" advClick="0" advTm="6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Why DOES ARP HAVE A March 1</a:t>
            </a:r>
            <a:br>
              <a:rPr lang="en-US" dirty="0"/>
            </a:br>
            <a:r>
              <a:rPr lang="en-US" dirty="0"/>
              <a:t>DEADLINE?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2800" dirty="0"/>
              <a:t>The contract states, “Eligible teachers who plan to retire/resign and wish to receive this benefit must notify the District </a:t>
            </a:r>
            <a:r>
              <a:rPr lang="en-US" sz="2800" b="1" u="sng" dirty="0">
                <a:solidFill>
                  <a:srgbClr val="FF0000"/>
                </a:solidFill>
              </a:rPr>
              <a:t>by</a:t>
            </a:r>
            <a:r>
              <a:rPr lang="en-US" sz="2800" dirty="0"/>
              <a:t> March 1</a:t>
            </a:r>
            <a:r>
              <a:rPr lang="en-US" sz="2800" baseline="30000" dirty="0"/>
              <a:t>st</a:t>
            </a:r>
            <a:r>
              <a:rPr lang="en-US" sz="2800" dirty="0"/>
              <a:t> of their intention.”</a:t>
            </a:r>
          </a:p>
          <a:p>
            <a:endParaRPr lang="en-US" sz="2800" dirty="0"/>
          </a:p>
          <a:p>
            <a:r>
              <a:rPr lang="en-US" sz="2800" dirty="0"/>
              <a:t>The deadline helps the District plan for filling positions for the new school year.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8FAA8-C38F-4B0E-AD00-3FCFA45D7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4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I </a:t>
            </a:r>
            <a:r>
              <a:rPr lang="en-US" u="sng" dirty="0"/>
              <a:t>Have</a:t>
            </a:r>
            <a:r>
              <a:rPr lang="en-US" dirty="0"/>
              <a:t> to d0?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Retiring from and district and collecting your NYS TRS Pension is a </a:t>
            </a:r>
            <a:r>
              <a:rPr lang="en-US" b="1" u="sng" dirty="0"/>
              <a:t>two-step</a:t>
            </a:r>
            <a:r>
              <a:rPr lang="en-US" dirty="0"/>
              <a:t> process.</a:t>
            </a:r>
          </a:p>
          <a:p>
            <a:endParaRPr lang="en-US" dirty="0"/>
          </a:p>
          <a:p>
            <a:r>
              <a:rPr lang="en-US" dirty="0"/>
              <a:t>Step 1.	Complete a NYSTRS Pension Application not more than 90 days before the date you wish to retire. (Online is easier.)</a:t>
            </a:r>
          </a:p>
          <a:p>
            <a:r>
              <a:rPr lang="en-US" dirty="0"/>
              <a:t>Step 2.	Send the form (directions on slide 10)  to the District </a:t>
            </a:r>
            <a:r>
              <a:rPr lang="en-US" b="1" u="sng" dirty="0"/>
              <a:t>before</a:t>
            </a:r>
            <a:r>
              <a:rPr lang="en-US" dirty="0"/>
              <a:t> March 1, 2026 to notify the District and lock in any Absentee Reduction Plan monies.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F622F-D013-705D-C2C0-E181D8502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29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5000">
        <p:fade/>
      </p:transition>
    </mc:Choice>
    <mc:Fallback xmlns="">
      <p:transition spd="slow" advClick="0" advTm="5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Why DOES ARP HAVE A March 1</a:t>
            </a:r>
            <a:br>
              <a:rPr lang="en-US" dirty="0"/>
            </a:br>
            <a:r>
              <a:rPr lang="en-US" dirty="0"/>
              <a:t>DEADLINE?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sz="2800" dirty="0"/>
              <a:t>Once the Board accepts your retirement at one of its meetings, you are </a:t>
            </a:r>
            <a:r>
              <a:rPr lang="en-US" sz="2800" u="sng" dirty="0"/>
              <a:t>unable to rescind </a:t>
            </a:r>
            <a:r>
              <a:rPr lang="en-US" sz="2800" dirty="0"/>
              <a:t>your retirement.</a:t>
            </a:r>
          </a:p>
          <a:p>
            <a:endParaRPr lang="en-US" sz="2800" dirty="0"/>
          </a:p>
          <a:p>
            <a:r>
              <a:rPr lang="en-US" sz="2800" dirty="0"/>
              <a:t>If you are unsure, consider waiting until after the March 1 deadline and forego the Absentee Reduction Plan money.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66F7B-130E-EF03-382D-0121E59D7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56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</a:t>
            </a:r>
            <a:r>
              <a:rPr lang="en-US" sz="7200" dirty="0"/>
              <a:t>Health Benefits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7919" y="2743454"/>
            <a:ext cx="4325112" cy="267919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BF5A5D-6C33-D03D-6AF6-2A4984306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1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">
        <p:fade/>
      </p:transition>
    </mc:Choice>
    <mc:Fallback xmlns="">
      <p:transition spd="slow" advClick="0" advTm="1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1C2DE9-F60C-9577-2F19-18CBE4F5E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62C20-A403-6D52-56B8-74AC7862A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</a:t>
            </a:r>
            <a:r>
              <a:rPr lang="en-US" sz="7200" dirty="0"/>
              <a:t>Health Benefits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FB1E910-A43C-7E1F-CF18-96C19A4057C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8283" y="3796423"/>
            <a:ext cx="4325112" cy="267919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5C6AC4-A08A-BDD2-B863-89FC52E79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22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0FAD7F-8DFD-EE45-125C-4E4BEF1AA98C}"/>
              </a:ext>
            </a:extLst>
          </p:cNvPr>
          <p:cNvSpPr txBox="1"/>
          <p:nvPr/>
        </p:nvSpPr>
        <p:spPr>
          <a:xfrm>
            <a:off x="3047172" y="2196235"/>
            <a:ext cx="60976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u="sng" dirty="0">
                <a:solidFill>
                  <a:srgbClr val="FF0000"/>
                </a:solidFill>
              </a:rPr>
              <a:t>If</a:t>
            </a:r>
            <a:r>
              <a:rPr lang="en-US" sz="1800" dirty="0"/>
              <a:t> you have 10 years continuous service with the District you qualify for retiree benefits.  And so does your spouse and child</a:t>
            </a:r>
          </a:p>
          <a:p>
            <a:r>
              <a:rPr lang="en-US" dirty="0"/>
              <a:t>until age 26 or sooner.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5907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">
        <p:fade/>
      </p:transition>
    </mc:Choice>
    <mc:Fallback xmlns="">
      <p:transition spd="slow" advClick="0" advTm="1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Dental Benefits?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2800" dirty="0"/>
              <a:t>Dental insurance can be purchased only for the first 18 months after your retirement per the federal COBRA law.</a:t>
            </a:r>
          </a:p>
          <a:p>
            <a:endParaRPr lang="en-US" sz="2800" dirty="0"/>
          </a:p>
          <a:p>
            <a:r>
              <a:rPr lang="en-US" sz="2800" dirty="0"/>
              <a:t>Single dental for 2026 is set at $51.47 per month or $118.88 for family.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18A94-E5E1-953D-E5C3-E9FDA99FB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20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6000">
        <p:fade/>
      </p:transition>
    </mc:Choice>
    <mc:Fallback xmlns="">
      <p:transition spd="slow" advClick="0" advTm="6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Dental Benefits?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Once the 18 months is over, there is no dental coverage from the District.</a:t>
            </a:r>
          </a:p>
          <a:p>
            <a:r>
              <a:rPr lang="en-US" sz="2800" dirty="0"/>
              <a:t>Many insurance companies offer dental coverage.</a:t>
            </a:r>
          </a:p>
          <a:p>
            <a:r>
              <a:rPr lang="en-US" sz="2800" dirty="0"/>
              <a:t>Information about one plan is found at: RCSD website&gt;Departments&gt;Human Capital&gt;Benefits &amp; Compensation&gt;Health Benefits&gt;Retiree Dental Plan</a:t>
            </a:r>
          </a:p>
          <a:p>
            <a:r>
              <a:rPr lang="en-US" sz="2800" dirty="0"/>
              <a:t>This is </a:t>
            </a:r>
            <a:r>
              <a:rPr lang="en-US" sz="2800" u="sng" dirty="0"/>
              <a:t>not</a:t>
            </a:r>
            <a:r>
              <a:rPr lang="en-US" sz="2800" dirty="0"/>
              <a:t> an endorsement for this plan.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4A30B7-8F63-7616-7420-1C6C8C3BD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90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6000">
        <p:fade/>
      </p:transition>
    </mc:Choice>
    <mc:Fallback xmlns="">
      <p:transition spd="slow" advClick="0" advTm="6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medical Benefits?</a:t>
            </a:r>
            <a:br>
              <a:rPr lang="en-US" dirty="0"/>
            </a:br>
            <a:r>
              <a:rPr lang="en-US" dirty="0"/>
              <a:t>Under 65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/>
          </a:p>
          <a:p>
            <a:r>
              <a:rPr lang="en-US" sz="3200" dirty="0"/>
              <a:t>Until you turn 65, you remain on the Enhanced EPO at </a:t>
            </a:r>
            <a:r>
              <a:rPr lang="en-US" sz="3200" b="1" i="1" dirty="0">
                <a:solidFill>
                  <a:srgbClr val="FF0000"/>
                </a:solidFill>
              </a:rPr>
              <a:t>no cost</a:t>
            </a:r>
            <a:r>
              <a:rPr lang="en-US" sz="3200" dirty="0"/>
              <a:t>…you don’t pay anything.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66BD8A-DDD0-2A7D-B43A-2A2B34A2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18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2000">
        <p:fade/>
      </p:transition>
    </mc:Choice>
    <mc:Fallback xmlns="">
      <p:transition spd="slow" advClick="0" advTm="2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What about medical Benefits after 65? [</a:t>
            </a:r>
            <a:r>
              <a:rPr lang="en-US" sz="4000" dirty="0">
                <a:solidFill>
                  <a:srgbClr val="FF0000"/>
                </a:solidFill>
              </a:rPr>
              <a:t>within</a:t>
            </a:r>
            <a:r>
              <a:rPr lang="en-US" sz="4000" dirty="0"/>
              <a:t> the Service Area]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4500" dirty="0"/>
              <a:t>Family coverage is not available, except for the least desirable plan (Traditional BC/BS).</a:t>
            </a:r>
          </a:p>
          <a:p>
            <a:r>
              <a:rPr lang="en-US" sz="4500" dirty="0"/>
              <a:t>So sign up for single coverage for you and single coverage for your spouse.</a:t>
            </a:r>
          </a:p>
          <a:p>
            <a:r>
              <a:rPr lang="en-US" sz="4500" dirty="0"/>
              <a:t>If you are staying in the Rochester area, you have the choice of different plans.</a:t>
            </a:r>
          </a:p>
          <a:p>
            <a:r>
              <a:rPr lang="en-US" sz="4500" dirty="0"/>
              <a:t>Please be aware that the Traditional BC/BS is bare bones.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F05C0-BEC7-A46A-FE48-2A855DFCD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75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What about medical Benefits after 65? [</a:t>
            </a:r>
            <a:r>
              <a:rPr lang="en-US" sz="4000" dirty="0">
                <a:solidFill>
                  <a:srgbClr val="FF0000"/>
                </a:solidFill>
              </a:rPr>
              <a:t>within</a:t>
            </a:r>
            <a:r>
              <a:rPr lang="en-US" sz="4000" dirty="0"/>
              <a:t> Rochester Service Area]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2800" dirty="0"/>
              <a:t>Remember until a retiree achieves 65 years of age, the same Enhanced EPO at no cost is available.</a:t>
            </a:r>
          </a:p>
          <a:p>
            <a:r>
              <a:rPr lang="en-US" sz="2800" dirty="0"/>
              <a:t>Once Medicare is required (Age 65), the retiree can purchase one of the “medigap” plans that are offered by the District if a cost is charged.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E80CA-948F-8061-1A23-F3E1E5DF4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61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about medical Benefits after 65?  [Rochester service area]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323521"/>
          </a:xfrm>
        </p:spPr>
        <p:txBody>
          <a:bodyPr>
            <a:normAutofit fontScale="85000" lnSpcReduction="10000"/>
          </a:bodyPr>
          <a:lstStyle/>
          <a:p>
            <a:r>
              <a:rPr lang="en-US" sz="2600" dirty="0"/>
              <a:t>For the calendar year 2026,  only single plans are available. The costs per month are:</a:t>
            </a:r>
          </a:p>
          <a:p>
            <a:pPr marL="0" indent="0">
              <a:buNone/>
            </a:pPr>
            <a:r>
              <a:rPr lang="en-US" sz="2600" dirty="0"/>
              <a:t>	Traditional BC/BS no cost</a:t>
            </a:r>
          </a:p>
          <a:p>
            <a:pPr marL="0" indent="0">
              <a:buNone/>
            </a:pPr>
            <a:r>
              <a:rPr lang="en-US" sz="2600" dirty="0"/>
              <a:t>	Retire Enhanced EPO $810.59 	</a:t>
            </a:r>
          </a:p>
          <a:p>
            <a:pPr marL="0" indent="0">
              <a:buNone/>
            </a:pPr>
            <a:r>
              <a:rPr lang="en-US" sz="2600" dirty="0"/>
              <a:t>           Preferred Gold Buy Up (MVP) $248.28</a:t>
            </a:r>
          </a:p>
          <a:p>
            <a:pPr marL="0" indent="0">
              <a:buNone/>
            </a:pPr>
            <a:r>
              <a:rPr lang="en-US" sz="2600" dirty="0"/>
              <a:t>	Preferred Gold Standard (MVP) $152.08</a:t>
            </a:r>
          </a:p>
          <a:p>
            <a:pPr marL="0" indent="0">
              <a:buNone/>
            </a:pPr>
            <a:r>
              <a:rPr lang="en-US" sz="2600" dirty="0"/>
              <a:t>	Medicare Blue Choice (Excellus) $180.00</a:t>
            </a:r>
          </a:p>
          <a:p>
            <a:r>
              <a:rPr lang="en-US" sz="2600" dirty="0"/>
              <a:t>  Purchasing two single plans for a spouse is available</a:t>
            </a:r>
          </a:p>
          <a:p>
            <a:r>
              <a:rPr lang="en-US" sz="2600" dirty="0"/>
              <a:t>  Children under 26 are covered at no cost.	</a:t>
            </a:r>
          </a:p>
          <a:p>
            <a:r>
              <a:rPr lang="en-US" sz="2600" dirty="0"/>
              <a:t>Your retiree health insurance kicks in the Fall. (You remain on the EPO no cost until then.)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FFF0FD-A900-0317-B6F9-15CDA95D3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40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about medical Benefits after 65?  [Rochester service area]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114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MVP Service Area: </a:t>
            </a:r>
          </a:p>
          <a:p>
            <a:pPr marL="0" indent="0">
              <a:buNone/>
            </a:pPr>
            <a:r>
              <a:rPr lang="en-US" dirty="0"/>
              <a:t>        All NYS  (except for New York City counties &amp; Long Island) &amp; Vermont</a:t>
            </a:r>
          </a:p>
          <a:p>
            <a:pPr marL="0" indent="0">
              <a:buNone/>
            </a:pPr>
            <a:r>
              <a:rPr lang="en-US" dirty="0"/>
              <a:t>			</a:t>
            </a:r>
          </a:p>
          <a:p>
            <a:pPr marL="0" indent="0">
              <a:buNone/>
            </a:pPr>
            <a:r>
              <a:rPr lang="en-US" dirty="0"/>
              <a:t>Excellus Service Area: 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3189886-3F95-0EB1-BB3C-37145E70AD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596912"/>
              </p:ext>
            </p:extLst>
          </p:nvPr>
        </p:nvGraphicFramePr>
        <p:xfrm>
          <a:off x="1435573" y="3977009"/>
          <a:ext cx="10179050" cy="1444748"/>
        </p:xfrm>
        <a:graphic>
          <a:graphicData uri="http://schemas.openxmlformats.org/drawingml/2006/table">
            <a:tbl>
              <a:tblPr/>
              <a:tblGrid>
                <a:gridCol w="10179050">
                  <a:extLst>
                    <a:ext uri="{9D8B030D-6E8A-4147-A177-3AD203B41FA5}">
                      <a16:colId xmlns:a16="http://schemas.microsoft.com/office/drawing/2014/main" val="691415154"/>
                    </a:ext>
                  </a:extLst>
                </a:gridCol>
              </a:tblGrid>
              <a:tr h="1444748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Tahoma" panose="020B0604030504040204" pitchFamily="34" charset="0"/>
                        </a:rPr>
                        <a:t> Livingston, Monroe, Ontario, Seneca, Wayne, Yates, Steuben, Schuyler, Chemung, Cayuga, Thompkins, Tioga, Oswego, Onondaga, Cortland, Broome, Jefferson, St. Lawrence, Franklin, Clinton, Essex, Hamilton, Fulton, Montgomery, Herkimer, Oneida, Lewis, Madison, Otsego, Chenango and Delaware counties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938878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ED264A30-2A2D-B881-A009-BE47DB55A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6301" y="443420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6CA1B-1381-5B29-EA18-37FA3FF5F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06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one:  Where is the NYSTRS Application Found?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2800" dirty="0"/>
              <a:t>Go online to </a:t>
            </a:r>
            <a:r>
              <a:rPr lang="en-US" sz="2800" u="sng" dirty="0"/>
              <a:t>NYSTRS.org </a:t>
            </a:r>
            <a:r>
              <a:rPr lang="en-US" sz="2800" dirty="0"/>
              <a:t>and hover over “Forms”.  </a:t>
            </a:r>
          </a:p>
          <a:p>
            <a:r>
              <a:rPr lang="en-US" sz="2800" dirty="0"/>
              <a:t>Select “Service Retirement Application” and print out the application.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BDFF0-F70A-C399-6B27-1868A761F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1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about medical Benefits?</a:t>
            </a:r>
            <a:br>
              <a:rPr lang="en-US" dirty="0"/>
            </a:br>
            <a:r>
              <a:rPr lang="en-US" dirty="0"/>
              <a:t>[</a:t>
            </a:r>
            <a:r>
              <a:rPr lang="en-US" dirty="0">
                <a:solidFill>
                  <a:srgbClr val="FF0000"/>
                </a:solidFill>
              </a:rPr>
              <a:t>out</a:t>
            </a:r>
            <a:r>
              <a:rPr lang="en-US" dirty="0"/>
              <a:t> of the Rochester service area]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/>
              <a:t>If you move away, you can purchase the same EPO coverage for retirees. The </a:t>
            </a:r>
            <a:r>
              <a:rPr lang="en-US" sz="2800" u="sng" dirty="0"/>
              <a:t>monthly</a:t>
            </a:r>
            <a:r>
              <a:rPr lang="en-US" sz="2800" dirty="0"/>
              <a:t> single coverage for 2026 is $810.59.</a:t>
            </a:r>
          </a:p>
          <a:p>
            <a:r>
              <a:rPr lang="en-US" sz="2800" dirty="0"/>
              <a:t>If you are moving to places such as Florida,  Arizona, etc., you may want to explore local options.</a:t>
            </a:r>
          </a:p>
          <a:p>
            <a:r>
              <a:rPr lang="en-US" sz="2800" dirty="0"/>
              <a:t>Depending what happens with Affordable Care Act, some states have exchanges that may offer decent coverage. Check carefully before switching.</a:t>
            </a:r>
          </a:p>
          <a:p>
            <a:r>
              <a:rPr lang="en-US" sz="2800" b="1" dirty="0"/>
              <a:t>Also, If you have expensive prescription drugs, you may want to review this option to see if it is best for you even if you stay in the Rochester service area.</a:t>
            </a:r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AAD7C5-CCB8-3F1C-9C07-DA1F9C419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33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about Health Benefits For my Spouse?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The same plans, costs and coverages apply.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B74E3-315C-A26F-110A-26B881CDD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9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2000">
        <p:fade/>
      </p:transition>
    </mc:Choice>
    <mc:Fallback xmlns="">
      <p:transition spd="slow" advClick="0" advTm="2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/>
              <a:t>What about medical Benefits For my Spouse if I predecease?</a:t>
            </a:r>
            <a:br>
              <a:rPr lang="en-US" sz="4000" dirty="0"/>
            </a:br>
            <a:r>
              <a:rPr lang="en-US" sz="4000" dirty="0"/>
              <a:t>2026 </a:t>
            </a:r>
            <a:r>
              <a:rPr lang="en-US" sz="4000" dirty="0">
                <a:solidFill>
                  <a:srgbClr val="FF0000"/>
                </a:solidFill>
              </a:rPr>
              <a:t>Survivor is under 65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065103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sz="3200" dirty="0"/>
              <a:t>Only two plans are available:</a:t>
            </a:r>
          </a:p>
          <a:p>
            <a:pPr marL="457200" lvl="1" indent="0">
              <a:buNone/>
            </a:pPr>
            <a:r>
              <a:rPr lang="en-US" sz="2800" dirty="0"/>
              <a:t>    </a:t>
            </a:r>
            <a:r>
              <a:rPr lang="en-US" sz="2800" b="1" dirty="0"/>
              <a:t>EPO Enhanced </a:t>
            </a:r>
            <a:r>
              <a:rPr lang="en-US" sz="2800" u="sng" dirty="0"/>
              <a:t>single</a:t>
            </a:r>
            <a:r>
              <a:rPr lang="en-US" sz="2800" dirty="0"/>
              <a:t> $1122.80; </a:t>
            </a:r>
            <a:r>
              <a:rPr lang="en-US" sz="2800" u="sng" dirty="0"/>
              <a:t>two-person</a:t>
            </a:r>
            <a:r>
              <a:rPr lang="en-US" sz="2800" dirty="0"/>
              <a:t> $2,607.57; </a:t>
            </a:r>
            <a:r>
              <a:rPr lang="en-US" sz="2800" u="sng" dirty="0"/>
              <a:t>family no spouse</a:t>
            </a:r>
            <a:r>
              <a:rPr lang="en-US" sz="2800" dirty="0"/>
              <a:t> $22830.55 </a:t>
            </a:r>
          </a:p>
          <a:p>
            <a:pPr marL="457200" lvl="1" indent="0">
              <a:buNone/>
            </a:pPr>
            <a:r>
              <a:rPr lang="en-US" sz="2800" dirty="0"/>
              <a:t>    </a:t>
            </a:r>
            <a:r>
              <a:rPr lang="en-US" sz="2800" b="1" dirty="0"/>
              <a:t>Core EPO</a:t>
            </a:r>
            <a:r>
              <a:rPr lang="en-US" sz="2800" dirty="0"/>
              <a:t>:  </a:t>
            </a:r>
            <a:r>
              <a:rPr lang="en-US" sz="2800" u="sng" dirty="0"/>
              <a:t>single</a:t>
            </a:r>
            <a:r>
              <a:rPr lang="en-US" sz="2800" dirty="0"/>
              <a:t> $1044.23; </a:t>
            </a:r>
            <a:r>
              <a:rPr lang="en-US" sz="2800" u="sng" dirty="0"/>
              <a:t>two-person</a:t>
            </a:r>
            <a:r>
              <a:rPr lang="en-US" sz="2800" dirty="0"/>
              <a:t> $2425.04; </a:t>
            </a:r>
            <a:r>
              <a:rPr lang="en-US" sz="2800" u="sng" dirty="0"/>
              <a:t>family no spouse</a:t>
            </a:r>
            <a:r>
              <a:rPr lang="en-US" sz="2800" dirty="0"/>
              <a:t> $2632.24 </a:t>
            </a:r>
          </a:p>
          <a:p>
            <a:r>
              <a:rPr lang="en-US" sz="3200" b="1" dirty="0"/>
              <a:t>If your spouse was an RCSD employee, then the rates that you were charged would be the same.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00A14-2202-0310-B1D6-ED6DA78F1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41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/>
              <a:t>What about medical Benefits For my Spouse if I predecease?</a:t>
            </a:r>
            <a:br>
              <a:rPr lang="en-US" sz="4000" dirty="0"/>
            </a:br>
            <a:r>
              <a:rPr lang="en-US" sz="4000" dirty="0"/>
              <a:t>2026 Over 65 </a:t>
            </a:r>
            <a:r>
              <a:rPr lang="en-US" sz="4000" dirty="0">
                <a:solidFill>
                  <a:srgbClr val="FF0000"/>
                </a:solidFill>
              </a:rPr>
              <a:t>Survivor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0"/>
            <a:ext cx="10178322" cy="441297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Only single coverage is available for the survivor</a:t>
            </a:r>
          </a:p>
          <a:p>
            <a:r>
              <a:rPr lang="en-US" sz="2800" dirty="0"/>
              <a:t>Traditional Basic: </a:t>
            </a:r>
            <a:r>
              <a:rPr lang="en-US" sz="2800" dirty="0">
                <a:solidFill>
                  <a:schemeClr val="tx1"/>
                </a:solidFill>
              </a:rPr>
              <a:t>$200.00 </a:t>
            </a:r>
            <a:r>
              <a:rPr lang="en-US" sz="2800" dirty="0">
                <a:solidFill>
                  <a:srgbClr val="FF0000"/>
                </a:solidFill>
              </a:rPr>
              <a:t>(bare bones, not recommended)</a:t>
            </a:r>
          </a:p>
          <a:p>
            <a:r>
              <a:rPr lang="en-US" sz="2800" dirty="0"/>
              <a:t>Enhanced EPO $1010.59</a:t>
            </a:r>
          </a:p>
          <a:p>
            <a:r>
              <a:rPr lang="en-US" sz="2800" dirty="0"/>
              <a:t>Core EPO:  </a:t>
            </a:r>
            <a:r>
              <a:rPr lang="en-US" sz="2800" dirty="0">
                <a:solidFill>
                  <a:srgbClr val="FF0000"/>
                </a:solidFill>
              </a:rPr>
              <a:t>not available</a:t>
            </a:r>
          </a:p>
          <a:p>
            <a:r>
              <a:rPr lang="en-US" sz="2800" dirty="0"/>
              <a:t>Preferred Gold Buy Up $448.28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/>
              <a:t>Preferred Gold Standard $352.08</a:t>
            </a:r>
          </a:p>
          <a:p>
            <a:r>
              <a:rPr lang="en-US" sz="2800" dirty="0"/>
              <a:t>Medicare Blue Choice $380.00</a:t>
            </a:r>
          </a:p>
          <a:p>
            <a:r>
              <a:rPr lang="en-US" sz="2800" b="1" dirty="0"/>
              <a:t>If your spouse was an RCSD employee, then the rates that you were charged would be the same.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22AD0-29F9-DFBC-BE6B-2499AC16E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40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Insurance Last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After retirement, you may not get coverage for a new spouse.</a:t>
            </a:r>
          </a:p>
          <a:p>
            <a:r>
              <a:rPr lang="en-US" sz="3200" dirty="0"/>
              <a:t>See your dentist often during your last active year(s)</a:t>
            </a:r>
            <a:r>
              <a:rPr lang="is-IS" sz="3200" dirty="0"/>
              <a:t>…..</a:t>
            </a:r>
          </a:p>
          <a:p>
            <a:r>
              <a:rPr lang="is-IS" sz="3200" dirty="0"/>
              <a:t>Medical Insurance: </a:t>
            </a:r>
            <a:r>
              <a:rPr lang="is-IS" sz="3200" u="sng" dirty="0"/>
              <a:t>Dependents</a:t>
            </a:r>
            <a:r>
              <a:rPr lang="is-IS" sz="3200" dirty="0"/>
              <a:t> stay covered until 26 even though you are paying the single coverage rate regardless of over or under 65.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7B893E-2621-B231-4CDE-4AD5470E5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90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Retirement System Last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520687"/>
            <a:ext cx="10178322" cy="4358905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The forms for </a:t>
            </a:r>
            <a:r>
              <a:rPr lang="en-US" sz="2800" b="1" dirty="0"/>
              <a:t>prior service credit </a:t>
            </a:r>
            <a:r>
              <a:rPr lang="en-US" sz="2800" dirty="0"/>
              <a:t>are also available on the TRS website. </a:t>
            </a:r>
          </a:p>
          <a:p>
            <a:r>
              <a:rPr lang="en-US" sz="2800" dirty="0"/>
              <a:t>Check out the videos available at </a:t>
            </a:r>
            <a:r>
              <a:rPr lang="en-US" sz="2800" u="sng" dirty="0" err="1"/>
              <a:t>NYSTRS.or</a:t>
            </a:r>
            <a:r>
              <a:rPr lang="en-US" sz="2800" dirty="0" err="1"/>
              <a:t>g</a:t>
            </a:r>
            <a:r>
              <a:rPr lang="en-US" sz="2800" dirty="0"/>
              <a:t> for information about retirement.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1D0F2-E19A-498D-9D73-BFF24F4FE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32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Retirement System Last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520687"/>
            <a:ext cx="10178322" cy="4358905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You are guaranteed 90% of your pension from the month following your retirement until the following April.</a:t>
            </a:r>
          </a:p>
          <a:p>
            <a:r>
              <a:rPr lang="en-US" sz="2800" dirty="0"/>
              <a:t>From April on, you are receiving 100% of your pension.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C72C7-0079-31B6-A305-7FC0612E5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3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Retirement System Last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520687"/>
            <a:ext cx="10178322" cy="4358905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After 5 years, your benefit will be increased by a COLA adjustment based on the first $18,000 of your pension.</a:t>
            </a:r>
          </a:p>
          <a:p>
            <a:r>
              <a:rPr lang="en-US" sz="2800" dirty="0"/>
              <a:t>Signing up for a video conference:  1-800-348-7298 (option 6) or schedule through your NYSTRS account (</a:t>
            </a:r>
            <a:r>
              <a:rPr lang="en-US" sz="2800" err="1"/>
              <a:t>nystrs</a:t>
            </a:r>
            <a:r>
              <a:rPr lang="en-US" sz="2800"/>
              <a:t>.org/</a:t>
            </a:r>
            <a:r>
              <a:rPr lang="en-US" sz="2800" dirty="0" err="1"/>
              <a:t>mynynystrs</a:t>
            </a:r>
            <a:r>
              <a:rPr lang="en-US" sz="2800" dirty="0"/>
              <a:t>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8F7FD4-B265-3577-2043-DC8F903C2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01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FE7A0-7AE0-BB5D-1B9D-1CECA2FB2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Save the Date</a:t>
            </a:r>
          </a:p>
        </p:txBody>
      </p:sp>
      <p:pic>
        <p:nvPicPr>
          <p:cNvPr id="5" name="Content Placeholder 4" descr="Advertising with solid fill">
            <a:extLst>
              <a:ext uri="{FF2B5EF4-FFF2-40B4-BE49-F238E27FC236}">
                <a16:creationId xmlns:a16="http://schemas.microsoft.com/office/drawing/2014/main" id="{2B1E65A3-E09E-7C38-440C-11CAD34732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2054" y="1970045"/>
            <a:ext cx="5287232" cy="528723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54EB23-C2A6-1B7D-5EFF-D8BA760A47D5}"/>
              </a:ext>
            </a:extLst>
          </p:cNvPr>
          <p:cNvSpPr txBox="1"/>
          <p:nvPr/>
        </p:nvSpPr>
        <p:spPr>
          <a:xfrm>
            <a:off x="5412259" y="3608171"/>
            <a:ext cx="24219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June 9, 2026 </a:t>
            </a:r>
            <a:r>
              <a:rPr lang="en-US" sz="2400" dirty="0"/>
              <a:t>RTA retirement dinner</a:t>
            </a:r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11E422-4158-CE5C-9B5A-C19C9C308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72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">
        <p:fade/>
      </p:transition>
    </mc:Choice>
    <mc:Fallback xmlns="">
      <p:transition spd="slow" advClick="0" advTm="30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RTA After Retirement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Please consider joining Rochester Retired Teachers Association (RRTA).  They have many great activities and opportunities to volunteer as well as to continue your membership in the union.</a:t>
            </a:r>
          </a:p>
          <a:p>
            <a:r>
              <a:rPr lang="en-US" sz="2800" dirty="0"/>
              <a:t>  Charlie Dean, RRTA Chair, will tell you all about it at the retirement dinner.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15258C-AE90-CD77-3654-37281C8E2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25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9000">
        <p:fade/>
      </p:transition>
    </mc:Choice>
    <mc:Fallback xmlns="">
      <p:transition spd="slow" advClick="0" advTm="9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one:  Where is the NYSTRS Application Found?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2800" dirty="0"/>
              <a:t>You may want to do a practice hard copy and then submit online.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7E36E-9809-38AC-F69C-57D8F362D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71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  <a:r>
              <a:rPr lang="is-IS"/>
              <a:t>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321905"/>
            <a:ext cx="10178322" cy="4557688"/>
          </a:xfrm>
        </p:spPr>
        <p:txBody>
          <a:bodyPr>
            <a:normAutofit/>
          </a:bodyPr>
          <a:lstStyle/>
          <a:p>
            <a:r>
              <a:rPr lang="en-US" sz="2800" dirty="0"/>
              <a:t>If you have an individual question, please move into the Conference Room A where there are tables set up with your RTA Officers/Consultants to answer your questions. </a:t>
            </a:r>
          </a:p>
          <a:p>
            <a:endParaRPr lang="en-US" sz="2800" dirty="0"/>
          </a:p>
          <a:p>
            <a:r>
              <a:rPr lang="en-US" sz="2800" dirty="0"/>
              <a:t>Email any of the RTA officers with any unanswered questions.</a:t>
            </a:r>
          </a:p>
          <a:p>
            <a:endParaRPr lang="en-US" sz="2800" dirty="0"/>
          </a:p>
          <a:p>
            <a:r>
              <a:rPr lang="en-US" sz="2800" dirty="0"/>
              <a:t>Forms are along the counter.</a:t>
            </a:r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CF59B-0262-1E04-F1A1-E6250F892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59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9000">
        <p:fade/>
      </p:transition>
    </mc:Choice>
    <mc:Fallback xmlns="">
      <p:transition spd="slow" advClick="0" advTm="900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Answers</a:t>
            </a:r>
            <a:r>
              <a:rPr lang="is-IS"/>
              <a:t>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520687"/>
            <a:ext cx="10178322" cy="43589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800" b="1" dirty="0"/>
              <a:t>Please leave questions and comments as you leave.</a:t>
            </a:r>
          </a:p>
          <a:p>
            <a:endParaRPr lang="en-US" sz="2800" dirty="0"/>
          </a:p>
          <a:p>
            <a:r>
              <a:rPr lang="en-US" sz="2800" dirty="0"/>
              <a:t>Thank you for attending.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80A5AD-3CEF-8539-C25E-49D49AF06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38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9000">
        <p:fade/>
      </p:transition>
    </mc:Choice>
    <mc:Fallback xmlns="">
      <p:transition spd="slow" advClick="0" advTm="9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one:  </a:t>
            </a:r>
            <a:r>
              <a:rPr lang="en-US" dirty="0" err="1"/>
              <a:t>nystrs</a:t>
            </a:r>
            <a:r>
              <a:rPr lang="en-US" dirty="0"/>
              <a:t>: getting ready to apply for retirement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2800" dirty="0"/>
              <a:t>If you have not spoken to a NYSTRS representative, you should schedule a video conference ASAP.   Simply call 1 800-348-7298 option 6.</a:t>
            </a:r>
          </a:p>
          <a:p>
            <a:r>
              <a:rPr lang="en-US" sz="2800" dirty="0"/>
              <a:t>While on the website (</a:t>
            </a:r>
            <a:r>
              <a:rPr lang="en-US" sz="2800" dirty="0" err="1"/>
              <a:t>nystrs.org</a:t>
            </a:r>
            <a:r>
              <a:rPr lang="en-US" sz="2800" dirty="0"/>
              <a:t>/</a:t>
            </a:r>
            <a:r>
              <a:rPr lang="en-US" sz="2800" dirty="0" err="1"/>
              <a:t>mynystrs</a:t>
            </a:r>
            <a:r>
              <a:rPr lang="en-US" sz="2800" dirty="0"/>
              <a:t>), if you haven’t already registered, now is the time to create a NYSTRS account.  </a:t>
            </a:r>
            <a:r>
              <a:rPr lang="en-US" sz="2800" b="1" u="sng" dirty="0"/>
              <a:t>You will need your NYSTRS number (found on your annual NYSTRS report) </a:t>
            </a:r>
            <a:r>
              <a:rPr lang="en-US" sz="2800" dirty="0"/>
              <a:t>.</a:t>
            </a:r>
          </a:p>
          <a:p>
            <a:r>
              <a:rPr lang="en-US" sz="2800" dirty="0"/>
              <a:t>There are a number of brief videos available that should be useful to you.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8CBE1E-5668-8F85-7409-45F1CC9C4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94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one:  What if I need help completing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When you have your conference with a TRS Representative, have your financial advisor and/or spouse or closest relative with you.  </a:t>
            </a:r>
          </a:p>
          <a:p>
            <a:r>
              <a:rPr lang="en-US" sz="2800" dirty="0"/>
              <a:t>The TRS representative will send you printouts for any of the retirement options you are considering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E56EEF-F918-9B8A-935F-7EFB5200D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48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8000">
        <p:fade/>
      </p:transition>
    </mc:Choice>
    <mc:Fallback xmlns="">
      <p:transition spd="slow" advClick="0" advTm="8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one:  What if I need help completing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Charlie Dean is the Chairperson of the Rochester Retired Teachers Association and can give you great assistance. </a:t>
            </a:r>
          </a:p>
          <a:p>
            <a:r>
              <a:rPr lang="en-US" dirty="0"/>
              <a:t>Charlie’s email is </a:t>
            </a:r>
            <a:r>
              <a:rPr lang="en-US" dirty="0">
                <a:hlinkClick r:id="rId2"/>
              </a:rPr>
              <a:t>deanswim@aol.com</a:t>
            </a:r>
            <a:r>
              <a:rPr lang="en-US" dirty="0"/>
              <a:t> or (585-865-1735)</a:t>
            </a:r>
          </a:p>
          <a:p>
            <a:r>
              <a:rPr lang="en-US" b="1" dirty="0"/>
              <a:t>Caution</a:t>
            </a:r>
            <a:r>
              <a:rPr lang="en-US" dirty="0"/>
              <a:t>: the TRS person is the only </a:t>
            </a:r>
            <a:r>
              <a:rPr lang="en-US" u="sng" dirty="0"/>
              <a:t>trained</a:t>
            </a:r>
            <a:r>
              <a:rPr lang="en-US" dirty="0"/>
              <a:t> retirement advisor neither Charlie nor any of the officers or consultants are.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909B44-2210-453C-5BB3-86321F084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47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8000">
        <p:fade/>
      </p:transition>
    </mc:Choice>
    <mc:Fallback xmlns="">
      <p:transition spd="slow" advClick="0" advTm="8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one: “Parting” shots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800" dirty="0"/>
              <a:t>If you complete and submit your pension application online, you do </a:t>
            </a:r>
            <a:r>
              <a:rPr lang="en-US" sz="2800" b="1" u="sng" dirty="0"/>
              <a:t>not</a:t>
            </a:r>
            <a:r>
              <a:rPr lang="en-US" sz="2800" dirty="0"/>
              <a:t> need to have it notarized.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872D49-6804-2E12-5479-82B71CD81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2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one: “Parting” shots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sz="2800" dirty="0"/>
              <a:t>If you do a paper application, it must be notarized.  Bernadette Ferrara, RTA Office manager, can do this free of charge.  Just call ahead to arrange for a convenient time (546-2681).</a:t>
            </a:r>
          </a:p>
          <a:p>
            <a:r>
              <a:rPr lang="en-US" sz="2800" dirty="0"/>
              <a:t>If you submit a paper application,  we suggest sending the original Certified, Return Receipt Requested and a second copy via regular US mail.</a:t>
            </a:r>
          </a:p>
          <a:p>
            <a:r>
              <a:rPr lang="en-US" sz="2800" dirty="0"/>
              <a:t>Keep a copy for yourself whether filing electronically or online.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AC771C-FF73-F765-6C85-890B3840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64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</a:majorFont>
      <a:minorFont>
        <a:latin typeface="Gill Sans MT" panose="020B0502020104020203"/>
        <a:ea typeface=""/>
        <a:cs typeface="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9119</TotalTime>
  <Words>2239</Words>
  <Application>Microsoft Macintosh PowerPoint</Application>
  <PresentationFormat>Widescreen</PresentationFormat>
  <Paragraphs>250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Aptos</vt:lpstr>
      <vt:lpstr>Arial</vt:lpstr>
      <vt:lpstr>Calibri</vt:lpstr>
      <vt:lpstr>Gill Sans MT</vt:lpstr>
      <vt:lpstr>Impact</vt:lpstr>
      <vt:lpstr>Tahoma</vt:lpstr>
      <vt:lpstr>Badge</vt:lpstr>
      <vt:lpstr>Seriously Considering Retirement?</vt:lpstr>
      <vt:lpstr>What do I Have to d0?</vt:lpstr>
      <vt:lpstr>Step one:  Where is the NYSTRS Application Found?</vt:lpstr>
      <vt:lpstr>Step one:  Where is the NYSTRS Application Found?</vt:lpstr>
      <vt:lpstr>Step one:  nystrs: getting ready to apply for retirement</vt:lpstr>
      <vt:lpstr>Step one:  What if I need help completing it?</vt:lpstr>
      <vt:lpstr>Step one:  What if I need help completing it?</vt:lpstr>
      <vt:lpstr>Step one: “Parting” shots</vt:lpstr>
      <vt:lpstr>Step one: “Parting” shots</vt:lpstr>
      <vt:lpstr>Step two: Notify the RCSd </vt:lpstr>
      <vt:lpstr>STEP TWO: NOTIFY THE RCSD</vt:lpstr>
      <vt:lpstr>Step two: Notify the RCSd </vt:lpstr>
      <vt:lpstr>Step two: Notify the RCSd </vt:lpstr>
      <vt:lpstr>  The Absentee Reduction Plan                Section 60</vt:lpstr>
      <vt:lpstr>ABSENTEE REDUCTION PLAN                      “ARP”</vt:lpstr>
      <vt:lpstr>ABSENTEE REDUCTION PLAN                      “ARP”</vt:lpstr>
      <vt:lpstr>ABSENTEE REDUCTION PLAN                      “ARP”</vt:lpstr>
      <vt:lpstr>                                ARP</vt:lpstr>
      <vt:lpstr>Why DOES ARP HAVE A March 1 DEADLINE? </vt:lpstr>
      <vt:lpstr>Why DOES ARP HAVE A March 1 DEADLINE? </vt:lpstr>
      <vt:lpstr>           Health Benefits</vt:lpstr>
      <vt:lpstr>           Health Benefits</vt:lpstr>
      <vt:lpstr>What about Dental Benefits? </vt:lpstr>
      <vt:lpstr>What about Dental Benefits? </vt:lpstr>
      <vt:lpstr>What about medical Benefits? Under 65</vt:lpstr>
      <vt:lpstr>What about medical Benefits after 65? [within the Service Area]</vt:lpstr>
      <vt:lpstr>What about medical Benefits after 65? [within Rochester Service Area]</vt:lpstr>
      <vt:lpstr>What about medical Benefits after 65?  [Rochester service area]</vt:lpstr>
      <vt:lpstr>What about medical Benefits after 65?  [Rochester service area]</vt:lpstr>
      <vt:lpstr>What about medical Benefits? [out of the Rochester service area]</vt:lpstr>
      <vt:lpstr>What about Health Benefits For my Spouse?</vt:lpstr>
      <vt:lpstr>What about medical Benefits For my Spouse if I predecease? 2026 Survivor is under 65</vt:lpstr>
      <vt:lpstr>What about medical Benefits For my Spouse if I predecease? 2026 Over 65 Survivor</vt:lpstr>
      <vt:lpstr>Health Insurance Last words</vt:lpstr>
      <vt:lpstr>Retirement System Last words</vt:lpstr>
      <vt:lpstr>Retirement System Last words</vt:lpstr>
      <vt:lpstr>Retirement System Last words</vt:lpstr>
      <vt:lpstr>Save the Date</vt:lpstr>
      <vt:lpstr>         RTA After Retirement</vt:lpstr>
      <vt:lpstr>Next Steps…..</vt:lpstr>
      <vt:lpstr>Questions and Answers…..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Considering Retirement?</dc:title>
  <dc:creator>maskerade6@aol.com</dc:creator>
  <cp:lastModifiedBy>Rinere, Aimee S.</cp:lastModifiedBy>
  <cp:revision>95</cp:revision>
  <cp:lastPrinted>2026-01-07T15:54:20Z</cp:lastPrinted>
  <dcterms:created xsi:type="dcterms:W3CDTF">2017-01-06T13:46:39Z</dcterms:created>
  <dcterms:modified xsi:type="dcterms:W3CDTF">2026-01-07T15:54:26Z</dcterms:modified>
</cp:coreProperties>
</file>