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9"/>
  </p:handoutMasterIdLst>
  <p:sldIdLst>
    <p:sldId id="256" r:id="rId2"/>
    <p:sldId id="257" r:id="rId3"/>
    <p:sldId id="258" r:id="rId4"/>
    <p:sldId id="290" r:id="rId5"/>
    <p:sldId id="292" r:id="rId6"/>
    <p:sldId id="259" r:id="rId7"/>
    <p:sldId id="291" r:id="rId8"/>
    <p:sldId id="260" r:id="rId9"/>
    <p:sldId id="293" r:id="rId10"/>
    <p:sldId id="261" r:id="rId11"/>
    <p:sldId id="279" r:id="rId12"/>
    <p:sldId id="263" r:id="rId13"/>
    <p:sldId id="288" r:id="rId14"/>
    <p:sldId id="289" r:id="rId15"/>
    <p:sldId id="287" r:id="rId16"/>
    <p:sldId id="264" r:id="rId17"/>
    <p:sldId id="286" r:id="rId18"/>
    <p:sldId id="278" r:id="rId19"/>
    <p:sldId id="265" r:id="rId20"/>
    <p:sldId id="285" r:id="rId21"/>
    <p:sldId id="270" r:id="rId22"/>
    <p:sldId id="266" r:id="rId23"/>
    <p:sldId id="284" r:id="rId24"/>
    <p:sldId id="267" r:id="rId25"/>
    <p:sldId id="283" r:id="rId26"/>
    <p:sldId id="268" r:id="rId27"/>
    <p:sldId id="269" r:id="rId28"/>
    <p:sldId id="271" r:id="rId29"/>
    <p:sldId id="281" r:id="rId30"/>
    <p:sldId id="272" r:id="rId31"/>
    <p:sldId id="273" r:id="rId32"/>
    <p:sldId id="294" r:id="rId33"/>
    <p:sldId id="295" r:id="rId34"/>
    <p:sldId id="282" r:id="rId35"/>
    <p:sldId id="275" r:id="rId36"/>
    <p:sldId id="274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4628-66D8-9445-9018-42DFBA822A96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3ADB-D9A1-304B-8DBC-4F8A393DE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B6B625-73C6-CF48-A7D4-00E39F07531D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75B99D-761D-6A4E-B7ED-BEA6BC6232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eanswim@ao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Seriously</a:t>
            </a:r>
            <a:r>
              <a:rPr lang="en-US" dirty="0"/>
              <a:t> Considering Retirement?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1800" dirty="0"/>
              <a:t>Learning to Love September</a:t>
            </a:r>
          </a:p>
        </p:txBody>
      </p:sp>
    </p:spTree>
    <p:extLst>
      <p:ext uri="{BB962C8B-B14F-4D97-AF65-F5344CB8AC3E}">
        <p14:creationId xmlns:p14="http://schemas.microsoft.com/office/powerpoint/2010/main" val="16464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Notify the RCSd</a:t>
            </a:r>
            <a:br>
              <a:rPr lang="en-US" dirty="0"/>
            </a:br>
            <a:r>
              <a:rPr lang="en-US" dirty="0"/>
              <a:t>Send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37112"/>
          </a:xfrm>
        </p:spPr>
        <p:txBody>
          <a:bodyPr>
            <a:noAutofit/>
          </a:bodyPr>
          <a:lstStyle/>
          <a:p>
            <a:r>
              <a:rPr lang="en-US" sz="2800" dirty="0"/>
              <a:t>Complete the retirement form found at: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RCSD website&gt;Departments&gt;Human Capital&gt;Forms and Documents&gt;Retirement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They no longer require nor want a formal letter.</a:t>
            </a:r>
          </a:p>
        </p:txBody>
      </p:sp>
    </p:spTree>
    <p:extLst>
      <p:ext uri="{BB962C8B-B14F-4D97-AF65-F5344CB8AC3E}">
        <p14:creationId xmlns:p14="http://schemas.microsoft.com/office/powerpoint/2010/main" val="3256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247E-B513-B535-BE76-49EDA122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Absentee Reduction Plan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1200" dirty="0"/>
              <a:t> </a:t>
            </a:r>
            <a:r>
              <a:rPr lang="en-US" sz="1800" dirty="0"/>
              <a:t>			       </a:t>
            </a:r>
            <a:r>
              <a:rPr lang="en-US" sz="2400" dirty="0"/>
              <a:t>Section 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45AB-2583-B159-9D72-169D1B15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It began with the 2004-2005 school year.</a:t>
            </a:r>
          </a:p>
          <a:p>
            <a:endParaRPr lang="en-US" sz="2800" dirty="0"/>
          </a:p>
          <a:p>
            <a:r>
              <a:rPr lang="en-US" sz="2800" dirty="0"/>
              <a:t>For each school year beginning with school year 2004-05 when you have three or fewer absences, there is money waiting for you.</a:t>
            </a:r>
          </a:p>
          <a:p>
            <a:endParaRPr lang="en-US" sz="2800" dirty="0"/>
          </a:p>
          <a:p>
            <a:r>
              <a:rPr lang="en-US" sz="2800" dirty="0"/>
              <a:t>Taking more than 3 days does NOT affect your banked days for “good” years.</a:t>
            </a:r>
          </a:p>
        </p:txBody>
      </p:sp>
    </p:spTree>
    <p:extLst>
      <p:ext uri="{BB962C8B-B14F-4D97-AF65-F5344CB8AC3E}">
        <p14:creationId xmlns:p14="http://schemas.microsoft.com/office/powerpoint/2010/main" val="2040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Absentee Reduction Plan formula is:  </a:t>
            </a:r>
          </a:p>
          <a:p>
            <a:r>
              <a:rPr lang="en-US" sz="2800" dirty="0"/>
              <a:t> No illness days used  at $115 per day ($1150 for that year) </a:t>
            </a:r>
          </a:p>
          <a:p>
            <a:r>
              <a:rPr lang="en-US" sz="2800" dirty="0"/>
              <a:t>I day used $95 ($95X9 = $855)</a:t>
            </a:r>
          </a:p>
          <a:p>
            <a:r>
              <a:rPr lang="en-US" sz="2800" dirty="0"/>
              <a:t>2 days used $80 per day ($80x8 = $640)</a:t>
            </a:r>
          </a:p>
          <a:p>
            <a:r>
              <a:rPr lang="en-US" sz="2800" dirty="0"/>
              <a:t>3 days used $70 ($70x7= $490)</a:t>
            </a:r>
          </a:p>
        </p:txBody>
      </p:sp>
    </p:spTree>
    <p:extLst>
      <p:ext uri="{BB962C8B-B14F-4D97-AF65-F5344CB8AC3E}">
        <p14:creationId xmlns:p14="http://schemas.microsoft.com/office/powerpoint/2010/main" val="94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you have had perfect attendance beginning in 2004-05 through 2023-24 you would receive </a:t>
            </a:r>
          </a:p>
          <a:p>
            <a:pPr marL="0" indent="0">
              <a:buNone/>
            </a:pPr>
            <a:r>
              <a:rPr lang="en-US" sz="2800" dirty="0"/>
              <a:t>    $23,000. </a:t>
            </a:r>
          </a:p>
          <a:p>
            <a:endParaRPr lang="en-US" sz="2800" dirty="0"/>
          </a:p>
          <a:p>
            <a:r>
              <a:rPr lang="en-US" sz="2800" dirty="0"/>
              <a:t>The plan maxes out at $25,000 which will be reached in 2025-26 for anyone with perfect attendance since 2004-05.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 REDUCTION PLAN</a:t>
            </a:r>
            <a:br>
              <a:rPr lang="en-US" dirty="0"/>
            </a:br>
            <a:r>
              <a:rPr lang="en-US" dirty="0"/>
              <a:t>                     “ARP”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Once banked, the monies are guaranteed.</a:t>
            </a:r>
          </a:p>
          <a:p>
            <a:endParaRPr lang="en-US" sz="2800" dirty="0"/>
          </a:p>
          <a:p>
            <a:r>
              <a:rPr lang="en-US" sz="2800" dirty="0"/>
              <a:t>So, if you have bad years in amongst the qualifying years, your banked days for the good years are unaffected.                            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0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0250"/>
          </a:xfrm>
        </p:spPr>
        <p:txBody>
          <a:bodyPr/>
          <a:lstStyle/>
          <a:p>
            <a:r>
              <a:rPr lang="en-US" dirty="0"/>
              <a:t>                                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District pays eligible teachers in August/September.</a:t>
            </a:r>
          </a:p>
          <a:p>
            <a:endParaRPr lang="en-US" sz="2800" dirty="0"/>
          </a:p>
          <a:p>
            <a:r>
              <a:rPr lang="en-US" sz="2800" dirty="0"/>
              <a:t>This money is taxable and does </a:t>
            </a:r>
            <a:r>
              <a:rPr lang="en-US" sz="2800" u="sng" dirty="0"/>
              <a:t>not</a:t>
            </a:r>
            <a:r>
              <a:rPr lang="en-US" sz="2800" dirty="0"/>
              <a:t> count toward your retirement  final average salary.</a:t>
            </a:r>
          </a:p>
        </p:txBody>
      </p:sp>
    </p:spTree>
    <p:extLst>
      <p:ext uri="{BB962C8B-B14F-4D97-AF65-F5344CB8AC3E}">
        <p14:creationId xmlns:p14="http://schemas.microsoft.com/office/powerpoint/2010/main" val="36812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contract states, “Eligible teachers who plan to retire/resign and wish to receive this benefit must notify the District </a:t>
            </a:r>
            <a:r>
              <a:rPr lang="en-US" sz="2800" b="1" u="sng" dirty="0">
                <a:solidFill>
                  <a:srgbClr val="FF0000"/>
                </a:solidFill>
              </a:rPr>
              <a:t>by</a:t>
            </a:r>
            <a:r>
              <a:rPr lang="en-US" sz="2800" dirty="0"/>
              <a:t> March 1</a:t>
            </a:r>
            <a:r>
              <a:rPr lang="en-US" sz="2800" baseline="30000" dirty="0"/>
              <a:t>st</a:t>
            </a:r>
            <a:r>
              <a:rPr lang="en-US" sz="2800" dirty="0"/>
              <a:t> of their intention.”</a:t>
            </a:r>
          </a:p>
          <a:p>
            <a:endParaRPr lang="en-US" sz="2800" dirty="0"/>
          </a:p>
          <a:p>
            <a:r>
              <a:rPr lang="en-US" sz="2800" dirty="0"/>
              <a:t>The deadline helps the District plan for filling positions for the new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ARP HAVE A March 1</a:t>
            </a:r>
            <a:br>
              <a:rPr lang="en-US" dirty="0"/>
            </a:br>
            <a:r>
              <a:rPr lang="en-US" dirty="0"/>
              <a:t>DEADLINE?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Once the Board accepts your retirement at one of its meetings, you are </a:t>
            </a:r>
            <a:r>
              <a:rPr lang="en-US" sz="2800" u="sng" dirty="0"/>
              <a:t>unable to rescind </a:t>
            </a:r>
            <a:r>
              <a:rPr lang="en-US" sz="2800" dirty="0"/>
              <a:t>your retirement.</a:t>
            </a:r>
          </a:p>
          <a:p>
            <a:endParaRPr lang="en-US" sz="2800" dirty="0"/>
          </a:p>
          <a:p>
            <a:r>
              <a:rPr lang="en-US" sz="2800" dirty="0"/>
              <a:t>If you are unsure, consider waiting until after the March 1 deadline and forego the Absentee Reduction Plan money.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sz="7200" dirty="0"/>
              <a:t>Health Benefits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919" y="2743454"/>
            <a:ext cx="4325112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Dental insurance can be purchased only for the first 18 months after your retirement per the federal COBRA law.</a:t>
            </a:r>
          </a:p>
          <a:p>
            <a:endParaRPr lang="en-US" sz="2800" dirty="0"/>
          </a:p>
          <a:p>
            <a:r>
              <a:rPr lang="en-US" sz="2800" dirty="0"/>
              <a:t>Single dental for 2024 is set at $47.79 per month or $103.91 for family.</a:t>
            </a:r>
          </a:p>
        </p:txBody>
      </p:sp>
    </p:spTree>
    <p:extLst>
      <p:ext uri="{BB962C8B-B14F-4D97-AF65-F5344CB8AC3E}">
        <p14:creationId xmlns:p14="http://schemas.microsoft.com/office/powerpoint/2010/main" val="1407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</a:t>
            </a:r>
            <a:r>
              <a:rPr lang="en-US" u="sng" dirty="0"/>
              <a:t>Have</a:t>
            </a:r>
            <a:r>
              <a:rPr lang="en-US" dirty="0"/>
              <a:t> to d0?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Retiring from and district and collecting your NYS TRS Pension is a two-step process.</a:t>
            </a:r>
          </a:p>
          <a:p>
            <a:endParaRPr lang="en-US" dirty="0"/>
          </a:p>
          <a:p>
            <a:r>
              <a:rPr lang="en-US" dirty="0"/>
              <a:t>Step 1.	Complete a NYSTRS Pension Application not more than 90 days before the date you wish to retire. (Online is easier.)</a:t>
            </a:r>
          </a:p>
          <a:p>
            <a:r>
              <a:rPr lang="en-US" dirty="0"/>
              <a:t>Step 2.	Send the form (directions on slide 6)  to the District </a:t>
            </a:r>
            <a:r>
              <a:rPr lang="en-US" b="1" u="sng" dirty="0"/>
              <a:t>before</a:t>
            </a:r>
            <a:r>
              <a:rPr lang="en-US" dirty="0"/>
              <a:t> March 1, 2024 to notify the District and lock in any Absentee Reduction Plan monies.  </a:t>
            </a:r>
          </a:p>
        </p:txBody>
      </p:sp>
    </p:spTree>
    <p:extLst>
      <p:ext uri="{BB962C8B-B14F-4D97-AF65-F5344CB8AC3E}">
        <p14:creationId xmlns:p14="http://schemas.microsoft.com/office/powerpoint/2010/main" val="19292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Dental Benefits?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Once the 18 months is over, there is no dental coverage from the District.</a:t>
            </a:r>
          </a:p>
          <a:p>
            <a:r>
              <a:rPr lang="en-US" sz="2800" dirty="0"/>
              <a:t>Many insurance companies offer dental coverage.</a:t>
            </a:r>
          </a:p>
        </p:txBody>
      </p:sp>
    </p:spTree>
    <p:extLst>
      <p:ext uri="{BB962C8B-B14F-4D97-AF65-F5344CB8AC3E}">
        <p14:creationId xmlns:p14="http://schemas.microsoft.com/office/powerpoint/2010/main" val="1359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For 2024, until you turn 65, you remain on the Enhanced EPO at </a:t>
            </a:r>
            <a:r>
              <a:rPr lang="en-US" sz="3200" b="1" i="1" dirty="0">
                <a:solidFill>
                  <a:srgbClr val="FF0000"/>
                </a:solidFill>
              </a:rPr>
              <a:t>no cost</a:t>
            </a:r>
            <a:r>
              <a:rPr lang="en-US" sz="3200" dirty="0"/>
              <a:t>…you don’t pay anything.</a:t>
            </a:r>
          </a:p>
        </p:txBody>
      </p:sp>
    </p:spTree>
    <p:extLst>
      <p:ext uri="{BB962C8B-B14F-4D97-AF65-F5344CB8AC3E}">
        <p14:creationId xmlns:p14="http://schemas.microsoft.com/office/powerpoint/2010/main" val="5211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500" dirty="0"/>
              <a:t>Family coverage is not available, except for the least desirable plan (Traditional BC/BS).</a:t>
            </a:r>
          </a:p>
          <a:p>
            <a:r>
              <a:rPr lang="en-US" sz="4500" dirty="0"/>
              <a:t>So sign up for single coverage for you and single coverage for your spouse.</a:t>
            </a:r>
          </a:p>
          <a:p>
            <a:r>
              <a:rPr lang="en-US" sz="4500" dirty="0"/>
              <a:t>If you are staying in the Rochester area, you have the choice between two different plans.</a:t>
            </a:r>
          </a:p>
          <a:p>
            <a:r>
              <a:rPr lang="en-US" sz="4500" dirty="0"/>
              <a:t>Please be aware that the Traditional BC/BS is bare bones.</a:t>
            </a:r>
          </a:p>
        </p:txBody>
      </p:sp>
    </p:spTree>
    <p:extLst>
      <p:ext uri="{BB962C8B-B14F-4D97-AF65-F5344CB8AC3E}">
        <p14:creationId xmlns:p14="http://schemas.microsoft.com/office/powerpoint/2010/main" val="15077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about medical Benefits after 65? [</a:t>
            </a:r>
            <a:r>
              <a:rPr lang="en-US" sz="4000" dirty="0">
                <a:solidFill>
                  <a:srgbClr val="FF0000"/>
                </a:solidFill>
              </a:rPr>
              <a:t>within</a:t>
            </a:r>
            <a:r>
              <a:rPr lang="en-US" sz="4000" dirty="0"/>
              <a:t>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Remember until a retiree achieves 65 years of age, the same Enhanced EPO at no cost is available.</a:t>
            </a:r>
          </a:p>
          <a:p>
            <a:r>
              <a:rPr lang="en-US" sz="2800" dirty="0"/>
              <a:t>Once Medicare is required (Age 65), the retiree can purchase one of the “medigap” plans that are offered by the District if a cost is charged.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2352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For the calendar year 2024,  the costs per month are:</a:t>
            </a:r>
          </a:p>
          <a:p>
            <a:pPr marL="0" indent="0">
              <a:buNone/>
            </a:pPr>
            <a:r>
              <a:rPr lang="en-US" sz="2600" dirty="0"/>
              <a:t>	Traditional BC/BS family and single: no cost (not recommended</a:t>
            </a:r>
          </a:p>
          <a:p>
            <a:pPr marL="0" indent="0">
              <a:buNone/>
            </a:pPr>
            <a:r>
              <a:rPr lang="en-US" sz="2600" dirty="0"/>
              <a:t>	Retire Enhanced EPO $517.49 (family not available; two single plans ok)</a:t>
            </a:r>
          </a:p>
          <a:p>
            <a:pPr marL="0" indent="0">
              <a:buNone/>
            </a:pPr>
            <a:r>
              <a:rPr lang="en-US" sz="2600" dirty="0"/>
              <a:t>	Core EPO not available</a:t>
            </a:r>
          </a:p>
          <a:p>
            <a:pPr marL="0" indent="0">
              <a:buNone/>
            </a:pPr>
            <a:r>
              <a:rPr lang="en-US" sz="2600" dirty="0"/>
              <a:t>	Preferred Gold Buy Up (MVP) no cost</a:t>
            </a:r>
          </a:p>
          <a:p>
            <a:pPr marL="0" indent="0">
              <a:buNone/>
            </a:pPr>
            <a:r>
              <a:rPr lang="en-US" sz="2600" dirty="0"/>
              <a:t>	Preferred Gold Standard (MVP) no cost</a:t>
            </a:r>
          </a:p>
          <a:p>
            <a:pPr marL="0" indent="0">
              <a:buNone/>
            </a:pPr>
            <a:r>
              <a:rPr lang="en-US" sz="2600" dirty="0"/>
              <a:t>	Medicare Blue Choice (Excellus) no cost</a:t>
            </a:r>
          </a:p>
          <a:p>
            <a:endParaRPr lang="en-US" sz="2600" dirty="0"/>
          </a:p>
          <a:p>
            <a:r>
              <a:rPr lang="en-US" sz="2600" dirty="0"/>
              <a:t>Your retiree health insurance kicks in during September. (You remain on the EPO no cost until then.)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 after 65?  [Rochester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  MVP Service Area: </a:t>
            </a:r>
          </a:p>
          <a:p>
            <a:pPr marL="0" indent="0">
              <a:buNone/>
            </a:pPr>
            <a:r>
              <a:rPr lang="en-US" dirty="0"/>
              <a:t>All NYS (except for New York City &amp; Long Island) &amp; Vermont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Excellus Service Area: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189886-3F95-0EB1-BB3C-37145E70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65072"/>
              </p:ext>
            </p:extLst>
          </p:nvPr>
        </p:nvGraphicFramePr>
        <p:xfrm>
          <a:off x="1435573" y="3977009"/>
          <a:ext cx="10179050" cy="1828800"/>
        </p:xfrm>
        <a:graphic>
          <a:graphicData uri="http://schemas.openxmlformats.org/drawingml/2006/table">
            <a:tbl>
              <a:tblPr/>
              <a:tblGrid>
                <a:gridCol w="10179050">
                  <a:extLst>
                    <a:ext uri="{9D8B030D-6E8A-4147-A177-3AD203B41FA5}">
                      <a16:colId xmlns:a16="http://schemas.microsoft.com/office/drawing/2014/main" val="691415154"/>
                    </a:ext>
                  </a:extLst>
                </a:gridCol>
              </a:tblGrid>
              <a:tr h="14447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</a:rPr>
                        <a:t>Livingston, Monroe, Ontario, Seneca, Wayne, Yates, Steuben, Schuyler, Chemung, Cayuga, Thompkins, Tioga, Oswego, Onondaga, Cortland, Broome, Jefferson, St. Lawrence, Franklin, Clinton, Essex, Hamilton, Fulton, Montgomery, Herkimer, Oneida, Lewis, Madison, Otsego, Chenango and Delaware counties</a:t>
                      </a:r>
                      <a:endParaRPr lang="en-US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887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D264A30-2A2D-B881-A009-BE47DB55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01" y="4434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medical Benefits?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out</a:t>
            </a:r>
            <a:r>
              <a:rPr lang="en-US" dirty="0"/>
              <a:t> of the Rochester service area]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If you move away, you can purchase the same EPO coverage for retirees. The </a:t>
            </a:r>
            <a:r>
              <a:rPr lang="en-US" sz="2800" u="sng" dirty="0"/>
              <a:t>monthly</a:t>
            </a:r>
            <a:r>
              <a:rPr lang="en-US" sz="2800" dirty="0"/>
              <a:t> single coverage for 2024 is $517.49.</a:t>
            </a:r>
          </a:p>
          <a:p>
            <a:r>
              <a:rPr lang="en-US" sz="2800" dirty="0"/>
              <a:t>If you are moving to places such as Florida,  Arizona, etc., you may want to explore local options.</a:t>
            </a:r>
          </a:p>
          <a:p>
            <a:r>
              <a:rPr lang="en-US" sz="2800" dirty="0"/>
              <a:t>Depending what happens with Affordable Care, some states have exchanges that may offer decent coverage.</a:t>
            </a:r>
          </a:p>
          <a:p>
            <a:r>
              <a:rPr lang="en-US" sz="2800" b="1" dirty="0"/>
              <a:t>Also, If you have expensive prescription drugs, you may want to review this option to see if it is best for you even if you stay in the Rochester service area.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Health Benefits For my Spouse?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same plans and coverages apply.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2024 </a:t>
            </a:r>
            <a:r>
              <a:rPr lang="en-US" sz="4000" dirty="0">
                <a:solidFill>
                  <a:srgbClr val="FF0000"/>
                </a:solidFill>
              </a:rPr>
              <a:t>Survivor is under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6510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Only two plans are available: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EPO Enhanced </a:t>
            </a:r>
            <a:r>
              <a:rPr lang="en-US" sz="2800" u="sng" dirty="0"/>
              <a:t>single </a:t>
            </a:r>
            <a:r>
              <a:rPr lang="en-US" sz="2800" dirty="0"/>
              <a:t>$871.30; </a:t>
            </a:r>
            <a:r>
              <a:rPr lang="en-US" sz="2800" u="sng" dirty="0"/>
              <a:t>two-person</a:t>
            </a:r>
            <a:r>
              <a:rPr lang="en-US" sz="2800" dirty="0"/>
              <a:t> $2,023.49; </a:t>
            </a:r>
            <a:r>
              <a:rPr lang="en-US" sz="2800" u="sng" dirty="0"/>
              <a:t>family no spouse </a:t>
            </a:r>
            <a:r>
              <a:rPr lang="en-US" sz="2800" dirty="0"/>
              <a:t>$2,196.37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b="1" dirty="0"/>
              <a:t>Core EPO</a:t>
            </a:r>
            <a:r>
              <a:rPr lang="en-US" sz="2800" dirty="0"/>
              <a:t>:  </a:t>
            </a:r>
            <a:r>
              <a:rPr lang="en-US" sz="2800" u="sng" dirty="0"/>
              <a:t>single</a:t>
            </a:r>
            <a:r>
              <a:rPr lang="en-US" sz="2800" dirty="0"/>
              <a:t> $810.32 </a:t>
            </a:r>
            <a:r>
              <a:rPr lang="en-US" sz="2800" u="sng" dirty="0"/>
              <a:t>two-person</a:t>
            </a:r>
            <a:r>
              <a:rPr lang="en-US" sz="2800" dirty="0"/>
              <a:t> $1881.84; </a:t>
            </a:r>
            <a:r>
              <a:rPr lang="en-US" sz="2800" u="sng" dirty="0"/>
              <a:t>family no spouse </a:t>
            </a:r>
            <a:r>
              <a:rPr lang="en-US" sz="2800" dirty="0"/>
              <a:t>($2,042.62) </a:t>
            </a:r>
          </a:p>
          <a:p>
            <a:r>
              <a:rPr lang="en-US" sz="3200" b="1" dirty="0"/>
              <a:t>If your spouse was an RCSD employee, then the rates that you were charged would be the same.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about medical Benefits For my Spouse if I predecease?</a:t>
            </a:r>
            <a:br>
              <a:rPr lang="en-US" sz="4000" dirty="0"/>
            </a:br>
            <a:r>
              <a:rPr lang="en-US" sz="4000" dirty="0"/>
              <a:t>2024 Over 65 </a:t>
            </a:r>
            <a:r>
              <a:rPr lang="en-US" sz="4000" dirty="0">
                <a:solidFill>
                  <a:srgbClr val="FF0000"/>
                </a:solidFill>
              </a:rPr>
              <a:t>Survivor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0"/>
            <a:ext cx="10178322" cy="44129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Only single coverage is available for the survivor</a:t>
            </a:r>
          </a:p>
          <a:p>
            <a:r>
              <a:rPr lang="en-US" sz="2800" dirty="0"/>
              <a:t>Traditional Basic: </a:t>
            </a:r>
            <a:r>
              <a:rPr lang="en-US" sz="2800" dirty="0">
                <a:solidFill>
                  <a:schemeClr val="tx1"/>
                </a:solidFill>
              </a:rPr>
              <a:t>$275.00 </a:t>
            </a:r>
            <a:r>
              <a:rPr lang="en-US" sz="2800" dirty="0">
                <a:solidFill>
                  <a:srgbClr val="FF0000"/>
                </a:solidFill>
              </a:rPr>
              <a:t>(bare bones, not recommended)</a:t>
            </a:r>
          </a:p>
          <a:p>
            <a:r>
              <a:rPr lang="en-US" sz="2800" dirty="0"/>
              <a:t>Enhanced EPO $792.49</a:t>
            </a:r>
          </a:p>
          <a:p>
            <a:r>
              <a:rPr lang="en-US" sz="2800" dirty="0"/>
              <a:t>Core EPO:  </a:t>
            </a:r>
            <a:r>
              <a:rPr lang="en-US" sz="2800" dirty="0">
                <a:solidFill>
                  <a:srgbClr val="FF0000"/>
                </a:solidFill>
              </a:rPr>
              <a:t>not available</a:t>
            </a:r>
          </a:p>
          <a:p>
            <a:r>
              <a:rPr lang="en-US" sz="2800" dirty="0"/>
              <a:t>Preferred Gold Standard $173.02</a:t>
            </a:r>
          </a:p>
          <a:p>
            <a:r>
              <a:rPr lang="en-US" sz="2800" dirty="0"/>
              <a:t>Preferred Gold Buy Up $224.35</a:t>
            </a:r>
          </a:p>
          <a:p>
            <a:r>
              <a:rPr lang="en-US" sz="2800" dirty="0"/>
              <a:t>Medicare Blue Choice $86.96</a:t>
            </a:r>
          </a:p>
          <a:p>
            <a:r>
              <a:rPr lang="en-US" sz="2800" b="1" dirty="0"/>
              <a:t>If your spouse was an RCSD employee, then the rates that you were charged would be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Go online to </a:t>
            </a:r>
            <a:r>
              <a:rPr lang="en-US" sz="2800" u="sng" dirty="0"/>
              <a:t>NYSTRS.org </a:t>
            </a:r>
            <a:r>
              <a:rPr lang="en-US" sz="2800" dirty="0"/>
              <a:t>and hover over “Forms”.  </a:t>
            </a:r>
          </a:p>
          <a:p>
            <a:r>
              <a:rPr lang="en-US" sz="2800" dirty="0"/>
              <a:t>Select “Service Retirement Application” and print out the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585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retirement, you may not get coverage for a new spouse.</a:t>
            </a:r>
          </a:p>
          <a:p>
            <a:r>
              <a:rPr lang="en-US" sz="3200" dirty="0"/>
              <a:t>See your dentist often during your last active year(s)</a:t>
            </a:r>
            <a:r>
              <a:rPr lang="is-IS" sz="3200" dirty="0"/>
              <a:t>…..</a:t>
            </a:r>
          </a:p>
          <a:p>
            <a:r>
              <a:rPr lang="is-IS" sz="3200" dirty="0"/>
              <a:t>Medical Insurance: </a:t>
            </a:r>
            <a:r>
              <a:rPr lang="is-IS" sz="3200" u="sng" dirty="0"/>
              <a:t>Dependents</a:t>
            </a:r>
            <a:r>
              <a:rPr lang="is-IS" sz="3200" dirty="0"/>
              <a:t> stay covered until 26 even though you are paying the single coverage rate regardless of over or under 65.</a:t>
            </a:r>
          </a:p>
        </p:txBody>
      </p:sp>
    </p:spTree>
    <p:extLst>
      <p:ext uri="{BB962C8B-B14F-4D97-AF65-F5344CB8AC3E}">
        <p14:creationId xmlns:p14="http://schemas.microsoft.com/office/powerpoint/2010/main" val="12969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forms for </a:t>
            </a:r>
            <a:r>
              <a:rPr lang="en-US" sz="2800" b="1" dirty="0"/>
              <a:t>prior service credit </a:t>
            </a:r>
            <a:r>
              <a:rPr lang="en-US" sz="2800" dirty="0"/>
              <a:t>are also available on the TRS website. </a:t>
            </a:r>
          </a:p>
          <a:p>
            <a:r>
              <a:rPr lang="en-US" sz="2800" dirty="0"/>
              <a:t>Check out the videos available on the site for information about retirement.  </a:t>
            </a:r>
          </a:p>
        </p:txBody>
      </p:sp>
    </p:spTree>
    <p:extLst>
      <p:ext uri="{BB962C8B-B14F-4D97-AF65-F5344CB8AC3E}">
        <p14:creationId xmlns:p14="http://schemas.microsoft.com/office/powerpoint/2010/main" val="11873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 are guaranteed 90% of your pension from the month following your retirement until the following April.</a:t>
            </a:r>
          </a:p>
          <a:p>
            <a:r>
              <a:rPr lang="en-US" sz="2800" dirty="0"/>
              <a:t>From April on, you are receiving 100% of your pension.</a:t>
            </a:r>
          </a:p>
        </p:txBody>
      </p:sp>
    </p:spTree>
    <p:extLst>
      <p:ext uri="{BB962C8B-B14F-4D97-AF65-F5344CB8AC3E}">
        <p14:creationId xmlns:p14="http://schemas.microsoft.com/office/powerpoint/2010/main" val="34283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System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After 5 years, your benefit will be increased by a COLA adjustment based on the first $18,000 of your pension.</a:t>
            </a:r>
          </a:p>
          <a:p>
            <a:r>
              <a:rPr lang="en-US" sz="2800" dirty="0"/>
              <a:t>Signing up for a video conference:  1-800-348-7298 (option 6) or schedule through your NYSTRS account (MYNYSTRS).</a:t>
            </a:r>
          </a:p>
        </p:txBody>
      </p:sp>
    </p:spTree>
    <p:extLst>
      <p:ext uri="{BB962C8B-B14F-4D97-AF65-F5344CB8AC3E}">
        <p14:creationId xmlns:p14="http://schemas.microsoft.com/office/powerpoint/2010/main" val="177301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E7A0-7AE0-BB5D-1B9D-1CECA2FB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Save the Date</a:t>
            </a:r>
          </a:p>
        </p:txBody>
      </p:sp>
      <p:pic>
        <p:nvPicPr>
          <p:cNvPr id="5" name="Content Placeholder 4" descr="Advertising with solid fill">
            <a:extLst>
              <a:ext uri="{FF2B5EF4-FFF2-40B4-BE49-F238E27FC236}">
                <a16:creationId xmlns:a16="http://schemas.microsoft.com/office/drawing/2014/main" id="{2B1E65A3-E09E-7C38-440C-11CAD3473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054" y="1970045"/>
            <a:ext cx="5287232" cy="52872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4EB23-C2A6-1B7D-5EFF-D8BA760A47D5}"/>
              </a:ext>
            </a:extLst>
          </p:cNvPr>
          <p:cNvSpPr txBox="1"/>
          <p:nvPr/>
        </p:nvSpPr>
        <p:spPr>
          <a:xfrm>
            <a:off x="5412259" y="3608171"/>
            <a:ext cx="242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June 11, 2024 </a:t>
            </a:r>
            <a:r>
              <a:rPr lang="en-US" sz="2400" dirty="0"/>
              <a:t>RTA retirement dinner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RTA After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Please consider joining Rochester Retired Teachers Association (RRTA).  They have many great activities and opportunities to volunteer as well as to continue your membership in the union.</a:t>
            </a:r>
          </a:p>
          <a:p>
            <a:r>
              <a:rPr lang="en-US" sz="2800" dirty="0"/>
              <a:t>  Charlie Dean, RRTA Chair, will tell you all about it at the retirement dinner.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1905"/>
            <a:ext cx="10178322" cy="4557688"/>
          </a:xfrm>
        </p:spPr>
        <p:txBody>
          <a:bodyPr>
            <a:normAutofit/>
          </a:bodyPr>
          <a:lstStyle/>
          <a:p>
            <a:r>
              <a:rPr lang="en-US" sz="2800" dirty="0"/>
              <a:t>If you an individual question, please move into the Conference Room A where there are tables set up with your RTA Officers/Consultants to answer your questions. </a:t>
            </a:r>
          </a:p>
          <a:p>
            <a:endParaRPr lang="en-US" sz="2800" dirty="0"/>
          </a:p>
          <a:p>
            <a:r>
              <a:rPr lang="en-US" sz="2800" dirty="0"/>
              <a:t>Email any of the RTA officers with any unanswered questions.</a:t>
            </a:r>
          </a:p>
          <a:p>
            <a:endParaRPr lang="en-US" sz="2800" dirty="0"/>
          </a:p>
          <a:p>
            <a:r>
              <a:rPr lang="en-US" sz="2800" dirty="0"/>
              <a:t>Forms are along the counter.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  <a:r>
              <a:rPr lang="is-IS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0687"/>
            <a:ext cx="10178322" cy="4358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b="1" dirty="0"/>
              <a:t>Please leave questions and comments as you leave.</a:t>
            </a:r>
          </a:p>
          <a:p>
            <a:endParaRPr lang="en-US" sz="2800" dirty="0"/>
          </a:p>
          <a:p>
            <a:r>
              <a:rPr lang="en-US" sz="2800" dirty="0"/>
              <a:t>Thank you for attending.  </a:t>
            </a:r>
          </a:p>
        </p:txBody>
      </p:sp>
    </p:spTree>
    <p:extLst>
      <p:ext uri="{BB962C8B-B14F-4D97-AF65-F5344CB8AC3E}">
        <p14:creationId xmlns:p14="http://schemas.microsoft.com/office/powerpoint/2010/main" val="1725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You may want to do a practice hard copy and then submit online.</a:t>
            </a:r>
          </a:p>
        </p:txBody>
      </p:sp>
    </p:spTree>
    <p:extLst>
      <p:ext uri="{BB962C8B-B14F-4D97-AF65-F5344CB8AC3E}">
        <p14:creationId xmlns:p14="http://schemas.microsoft.com/office/powerpoint/2010/main" val="37947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Where is the NYSTRS Application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you have not spoken to a NYSTRS representative, you should schedule a video conference ASAP.   Simply call 1 800-348-7298 option 6.</a:t>
            </a:r>
          </a:p>
          <a:p>
            <a:r>
              <a:rPr lang="en-US" sz="2800" dirty="0"/>
              <a:t>While on the website, if you haven’t already registered, now is the time to create a NYSTRS account.  </a:t>
            </a:r>
            <a:r>
              <a:rPr lang="en-US" sz="2800" b="1" u="sng" dirty="0"/>
              <a:t>You will need your NYSTRS number (found on your annual NYSTRS report) 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94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When you go to your videoconference, take along your financial advisor and/or spouse or closest relative.  </a:t>
            </a:r>
          </a:p>
          <a:p>
            <a:r>
              <a:rPr lang="en-US" sz="2800" dirty="0"/>
              <a:t>The TRS representative will send you printouts for any of the retirement options you are considering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4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 What if I need help completing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Charlie Dean is the Chairperson of the Rochester Retired Teachers Association and can give you great assistance. </a:t>
            </a:r>
          </a:p>
          <a:p>
            <a:r>
              <a:rPr lang="en-US" dirty="0"/>
              <a:t>Charlie is </a:t>
            </a:r>
            <a:r>
              <a:rPr lang="en-US" dirty="0">
                <a:hlinkClick r:id="rId2"/>
              </a:rPr>
              <a:t>deanswim@aol.com</a:t>
            </a:r>
            <a:r>
              <a:rPr lang="en-US" dirty="0"/>
              <a:t> or (585-865-1735)</a:t>
            </a:r>
          </a:p>
          <a:p>
            <a:r>
              <a:rPr lang="en-US" dirty="0"/>
              <a:t>Caution: the TRS person is the only </a:t>
            </a:r>
            <a:r>
              <a:rPr lang="en-US" u="sng" dirty="0"/>
              <a:t>trained</a:t>
            </a:r>
            <a:r>
              <a:rPr lang="en-US" dirty="0"/>
              <a:t> retirement advisor neither Charlie nor any of the officers or consultants are.</a:t>
            </a:r>
          </a:p>
        </p:txBody>
      </p:sp>
    </p:spTree>
    <p:extLst>
      <p:ext uri="{BB962C8B-B14F-4D97-AF65-F5344CB8AC3E}">
        <p14:creationId xmlns:p14="http://schemas.microsoft.com/office/powerpoint/2010/main" val="2646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If you complete and submit your pension application online, you do </a:t>
            </a:r>
            <a:r>
              <a:rPr lang="en-US" sz="2800" b="1" u="sng" dirty="0"/>
              <a:t>not</a:t>
            </a:r>
            <a:r>
              <a:rPr lang="en-US" sz="2800" dirty="0"/>
              <a:t> need to have it notarized.</a:t>
            </a:r>
          </a:p>
        </p:txBody>
      </p:sp>
    </p:spTree>
    <p:extLst>
      <p:ext uri="{BB962C8B-B14F-4D97-AF65-F5344CB8AC3E}">
        <p14:creationId xmlns:p14="http://schemas.microsoft.com/office/powerpoint/2010/main" val="117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“Parting”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If you do a paper application, it must be notarized.  Bernadette Ferrara, RTA Office manager, can do this free of charge.  Just call ahead to arrange for a convenient time (546-2681).</a:t>
            </a:r>
          </a:p>
          <a:p>
            <a:r>
              <a:rPr lang="en-US" sz="2800" dirty="0"/>
              <a:t>If you submit a paper application,  we suggest sending the original Certified, Return Receipt Requested and a second copy via regular US mail.</a:t>
            </a:r>
          </a:p>
          <a:p>
            <a:r>
              <a:rPr lang="en-US" sz="2800" dirty="0"/>
              <a:t>Keep a copy for yourself.</a:t>
            </a:r>
          </a:p>
        </p:txBody>
      </p:sp>
    </p:spTree>
    <p:extLst>
      <p:ext uri="{BB962C8B-B14F-4D97-AF65-F5344CB8AC3E}">
        <p14:creationId xmlns:p14="http://schemas.microsoft.com/office/powerpoint/2010/main" val="392264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8844</TotalTime>
  <Words>1867</Words>
  <Application>Microsoft Macintosh PowerPoint</Application>
  <PresentationFormat>Widescreen</PresentationFormat>
  <Paragraphs>191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Impact</vt:lpstr>
      <vt:lpstr>Tahoma</vt:lpstr>
      <vt:lpstr>Badge</vt:lpstr>
      <vt:lpstr>Seriously Considering Retirement?</vt:lpstr>
      <vt:lpstr>What do I Have to d0?</vt:lpstr>
      <vt:lpstr>Step one:  Where is the NYSTRS Application Found?</vt:lpstr>
      <vt:lpstr>Step one:  Where is the NYSTRS Application Found?</vt:lpstr>
      <vt:lpstr>Step one:  Where is the NYSTRS Application Found?</vt:lpstr>
      <vt:lpstr>Step one:  What if I need help completing it?</vt:lpstr>
      <vt:lpstr>Step one:  What if I need help completing it?</vt:lpstr>
      <vt:lpstr>Step one: “Parting” shots</vt:lpstr>
      <vt:lpstr>Step one: “Parting” shots</vt:lpstr>
      <vt:lpstr>Step two: Notify the RCSd Send to</vt:lpstr>
      <vt:lpstr>  The Absentee Reduction Plan                Section 60</vt:lpstr>
      <vt:lpstr>ABSENTEE REDUCTION PLAN                      “ARP”</vt:lpstr>
      <vt:lpstr>ABSENTEE REDUCTION PLAN                      “ARP”</vt:lpstr>
      <vt:lpstr>ABSENTEE REDUCTION PLAN                      “ARP”</vt:lpstr>
      <vt:lpstr>                                ARP</vt:lpstr>
      <vt:lpstr>Why DOES ARP HAVE A March 1 DEADLINE? </vt:lpstr>
      <vt:lpstr>Why DOES ARP HAVE A March 1 DEADLINE? </vt:lpstr>
      <vt:lpstr>           Health Benefits</vt:lpstr>
      <vt:lpstr>What about Dental Benefits? </vt:lpstr>
      <vt:lpstr>What about Dental Benefits? </vt:lpstr>
      <vt:lpstr>What about medical Benefits? Under 65</vt:lpstr>
      <vt:lpstr>What about medical Benefits after 65? [within Rochester Service Area]</vt:lpstr>
      <vt:lpstr>What about medical Benefits after 65? [within Rochester Service Area]</vt:lpstr>
      <vt:lpstr>What about medical Benefits after 65?  [Rochester service area]</vt:lpstr>
      <vt:lpstr>What about medical Benefits after 65?  [Rochester service area]</vt:lpstr>
      <vt:lpstr>What about medical Benefits? [out of the Rochester service area]</vt:lpstr>
      <vt:lpstr>What about Health Benefits For my Spouse?</vt:lpstr>
      <vt:lpstr>What about medical Benefits For my Spouse if I predecease? 2024 Survivor is under 65</vt:lpstr>
      <vt:lpstr>What about medical Benefits For my Spouse if I predecease? 2024 Over 65 Survivor</vt:lpstr>
      <vt:lpstr>Health Insurance Last words</vt:lpstr>
      <vt:lpstr>Retirement System Last words</vt:lpstr>
      <vt:lpstr>Retirement System Last words</vt:lpstr>
      <vt:lpstr>Retirement System Last words</vt:lpstr>
      <vt:lpstr>Save the Date</vt:lpstr>
      <vt:lpstr>         RTA After Retirement</vt:lpstr>
      <vt:lpstr>Next Steps…..</vt:lpstr>
      <vt:lpstr>Questions and Answers…..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Considering Retirement?</dc:title>
  <dc:creator>maskerade6@aol.com</dc:creator>
  <cp:lastModifiedBy>Bill Gerber</cp:lastModifiedBy>
  <cp:revision>67</cp:revision>
  <cp:lastPrinted>2022-10-07T13:46:48Z</cp:lastPrinted>
  <dcterms:created xsi:type="dcterms:W3CDTF">2017-01-06T13:46:39Z</dcterms:created>
  <dcterms:modified xsi:type="dcterms:W3CDTF">2024-01-11T15:48:58Z</dcterms:modified>
</cp:coreProperties>
</file>