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handoutMasterIdLst>
    <p:handoutMasterId r:id="rId32"/>
  </p:handoutMasterIdLst>
  <p:sldIdLst>
    <p:sldId id="256" r:id="rId2"/>
    <p:sldId id="257" r:id="rId3"/>
    <p:sldId id="286" r:id="rId4"/>
    <p:sldId id="281" r:id="rId5"/>
    <p:sldId id="258" r:id="rId6"/>
    <p:sldId id="259" r:id="rId7"/>
    <p:sldId id="282" r:id="rId8"/>
    <p:sldId id="273" r:id="rId9"/>
    <p:sldId id="260" r:id="rId10"/>
    <p:sldId id="261" r:id="rId11"/>
    <p:sldId id="277" r:id="rId12"/>
    <p:sldId id="280" r:id="rId13"/>
    <p:sldId id="263" r:id="rId14"/>
    <p:sldId id="264" r:id="rId15"/>
    <p:sldId id="278" r:id="rId16"/>
    <p:sldId id="265" r:id="rId17"/>
    <p:sldId id="270" r:id="rId18"/>
    <p:sldId id="266" r:id="rId19"/>
    <p:sldId id="288" r:id="rId20"/>
    <p:sldId id="267" r:id="rId21"/>
    <p:sldId id="268" r:id="rId22"/>
    <p:sldId id="289" r:id="rId23"/>
    <p:sldId id="269" r:id="rId24"/>
    <p:sldId id="271" r:id="rId25"/>
    <p:sldId id="279" r:id="rId26"/>
    <p:sldId id="272" r:id="rId27"/>
    <p:sldId id="287" r:id="rId28"/>
    <p:sldId id="275" r:id="rId29"/>
    <p:sldId id="27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17"/>
    <p:restoredTop sz="94674"/>
  </p:normalViewPr>
  <p:slideViewPr>
    <p:cSldViewPr snapToGrid="0" snapToObjects="1">
      <p:cViewPr varScale="1">
        <p:scale>
          <a:sx n="118" d="100"/>
          <a:sy n="118" d="100"/>
        </p:scale>
        <p:origin x="8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564628-66D8-9445-9018-42DFBA822A96}" type="datetimeFigureOut">
              <a:rPr lang="en-US" smtClean="0"/>
              <a:t>1/24/19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833ADB-D9A1-304B-8DBC-4F8A393DE6CF}" type="slidenum">
              <a:rPr lang="en-US" smtClean="0"/>
              <a:t>‹#›</a:t>
            </a:fld>
            <a:endParaRPr lang="en-US" dirty="0"/>
          </a:p>
        </p:txBody>
      </p:sp>
    </p:spTree>
    <p:extLst>
      <p:ext uri="{BB962C8B-B14F-4D97-AF65-F5344CB8AC3E}">
        <p14:creationId xmlns:p14="http://schemas.microsoft.com/office/powerpoint/2010/main" val="13227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E4D50-57D3-0A4D-9AE9-EE0CB2318873}" type="datetimeFigureOut">
              <a:rPr lang="en-US" smtClean="0"/>
              <a:t>1/24/19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D0E35-92A0-F149-895D-324D8B6251FF}" type="slidenum">
              <a:rPr lang="en-US" smtClean="0"/>
              <a:t>‹#›</a:t>
            </a:fld>
            <a:endParaRPr lang="en-US" dirty="0"/>
          </a:p>
        </p:txBody>
      </p:sp>
    </p:spTree>
    <p:extLst>
      <p:ext uri="{BB962C8B-B14F-4D97-AF65-F5344CB8AC3E}">
        <p14:creationId xmlns:p14="http://schemas.microsoft.com/office/powerpoint/2010/main" val="1526665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D0E35-92A0-F149-895D-324D8B6251FF}" type="slidenum">
              <a:rPr lang="en-US" smtClean="0"/>
              <a:t>20</a:t>
            </a:fld>
            <a:endParaRPr lang="en-US" dirty="0"/>
          </a:p>
        </p:txBody>
      </p:sp>
    </p:spTree>
    <p:extLst>
      <p:ext uri="{BB962C8B-B14F-4D97-AF65-F5344CB8AC3E}">
        <p14:creationId xmlns:p14="http://schemas.microsoft.com/office/powerpoint/2010/main" val="538494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2C99880D-607A-5C45-9FB7-1735C236569E}" type="datetime1">
              <a:rPr lang="en-US" smtClean="0"/>
              <a:t>1/24/19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E375B99D-761D-6A4E-B7ED-BEA6BC62323C}"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5C0FB9-6F91-9043-B5E8-3287CFA37058}" type="datetime1">
              <a:rPr lang="en-US" smtClean="0"/>
              <a:t>1/24/19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75B99D-761D-6A4E-B7ED-BEA6BC62323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71B557-B738-EF47-B09B-944BDB1805C9}" type="datetime1">
              <a:rPr lang="en-US" smtClean="0"/>
              <a:t>1/24/19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75B99D-761D-6A4E-B7ED-BEA6BC62323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D1345C-F58A-594A-8D2A-470BBB49D1F9}" type="datetime1">
              <a:rPr lang="en-US" smtClean="0"/>
              <a:t>1/24/19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75B99D-761D-6A4E-B7ED-BEA6BC62323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3701098-45BF-A34C-AFA6-E905590B6CAA}" type="datetime1">
              <a:rPr lang="en-US" smtClean="0"/>
              <a:t>1/24/19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E375B99D-761D-6A4E-B7ED-BEA6BC62323C}"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21992C-73F8-9043-91AF-D0EC786E102F}" type="datetime1">
              <a:rPr lang="en-US" smtClean="0"/>
              <a:t>1/24/19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75B99D-761D-6A4E-B7ED-BEA6BC62323C}" type="slidenum">
              <a:rPr lang="en-US" smtClean="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1120D1-C929-A045-AA54-B98582256CA0}" type="datetime1">
              <a:rPr lang="en-US" smtClean="0"/>
              <a:t>1/24/19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75B99D-761D-6A4E-B7ED-BEA6BC62323C}" type="slidenum">
              <a:rPr lang="en-US" smtClean="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6692E1-C5E7-8E43-ADA9-6C11DDF97854}" type="datetime1">
              <a:rPr lang="en-US" smtClean="0"/>
              <a:t>1/24/19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75B99D-761D-6A4E-B7ED-BEA6BC62323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C590CF-36B6-C948-BE31-407F7BE8231F}" type="datetime1">
              <a:rPr lang="en-US" smtClean="0"/>
              <a:t>1/24/19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209156FF-0581-9F41-9716-8A5C49C5E782}" type="datetime1">
              <a:rPr lang="en-US" smtClean="0"/>
              <a:t>1/24/19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E375B99D-761D-6A4E-B7ED-BEA6BC62323C}"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66DAEE9D-C301-834B-8298-58176F0B30D0}" type="datetime1">
              <a:rPr lang="en-US" smtClean="0"/>
              <a:t>1/24/19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E375B99D-761D-6A4E-B7ED-BEA6BC62323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1AFA501D-5BE8-954A-8B04-19EC42A1D5F3}" type="datetime1">
              <a:rPr lang="en-US" smtClean="0"/>
              <a:t>1/24/19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E375B99D-761D-6A4E-B7ED-BEA6BC62323C}" type="slidenum">
              <a:rPr lang="en-US" smtClean="0"/>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26271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mediatechparenting.net/2011/09/14/3211/"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DEANSWIM@ao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deanswim@aol.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a:t>Seriously</a:t>
            </a:r>
            <a:r>
              <a:rPr lang="en-US" dirty="0"/>
              <a:t> Considering Retirement?</a:t>
            </a:r>
          </a:p>
        </p:txBody>
      </p:sp>
      <p:sp>
        <p:nvSpPr>
          <p:cNvPr id="3" name="Subtitle 2"/>
          <p:cNvSpPr>
            <a:spLocks noGrp="1"/>
          </p:cNvSpPr>
          <p:nvPr>
            <p:ph type="subTitle" idx="1"/>
          </p:nvPr>
        </p:nvSpPr>
        <p:spPr>
          <a:xfrm>
            <a:off x="2215045" y="5979196"/>
            <a:ext cx="8045373" cy="742279"/>
          </a:xfrm>
        </p:spPr>
        <p:txBody>
          <a:bodyPr>
            <a:normAutofit/>
          </a:bodyPr>
          <a:lstStyle/>
          <a:p>
            <a:endParaRPr lang="en-US" sz="1000" dirty="0"/>
          </a:p>
          <a:p>
            <a:r>
              <a:rPr lang="en-US" sz="1800" dirty="0"/>
              <a:t>      or  Learning to Love September</a:t>
            </a:r>
          </a:p>
        </p:txBody>
      </p:sp>
      <p:sp>
        <p:nvSpPr>
          <p:cNvPr id="4" name="Slide Number Placeholder 3"/>
          <p:cNvSpPr>
            <a:spLocks noGrp="1"/>
          </p:cNvSpPr>
          <p:nvPr>
            <p:ph type="sldNum" sz="quarter" idx="12"/>
          </p:nvPr>
        </p:nvSpPr>
        <p:spPr/>
        <p:txBody>
          <a:bodyPr/>
          <a:lstStyle/>
          <a:p>
            <a:fld id="{E375B99D-761D-6A4E-B7ED-BEA6BC62323C}" type="slidenum">
              <a:rPr lang="en-US" smtClean="0"/>
              <a:t>1</a:t>
            </a:fld>
            <a:endParaRPr lang="en-US" dirty="0"/>
          </a:p>
        </p:txBody>
      </p:sp>
      <p:pic>
        <p:nvPicPr>
          <p:cNvPr id="6" name="Picture 5" descr="9 Family Digital Citizenship Tips: Back-to-School Reading ...">
            <a:extLst>
              <a:ext uri="{FF2B5EF4-FFF2-40B4-BE49-F238E27FC236}">
                <a16:creationId xmlns:a16="http://schemas.microsoft.com/office/drawing/2014/main" id="{C0FF5D79-68A8-A043-9673-96E8D8081D3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95059" y="5198532"/>
            <a:ext cx="2862541" cy="1659467"/>
          </a:xfrm>
          <a:prstGeom prst="rect">
            <a:avLst/>
          </a:prstGeom>
        </p:spPr>
      </p:pic>
      <p:sp>
        <p:nvSpPr>
          <p:cNvPr id="7" name="TextBox 6">
            <a:extLst>
              <a:ext uri="{FF2B5EF4-FFF2-40B4-BE49-F238E27FC236}">
                <a16:creationId xmlns:a16="http://schemas.microsoft.com/office/drawing/2014/main" id="{86D130CE-8334-584A-8D17-243D27E15952}"/>
              </a:ext>
            </a:extLst>
          </p:cNvPr>
          <p:cNvSpPr txBox="1"/>
          <p:nvPr/>
        </p:nvSpPr>
        <p:spPr>
          <a:xfrm>
            <a:off x="795059" y="6858000"/>
            <a:ext cx="2862541" cy="369332"/>
          </a:xfrm>
          <a:prstGeom prst="rect">
            <a:avLst/>
          </a:prstGeom>
          <a:noFill/>
        </p:spPr>
        <p:txBody>
          <a:bodyPr wrap="square" rtlCol="0">
            <a:spAutoFit/>
          </a:bodyPr>
          <a:lstStyle/>
          <a:p>
            <a:r>
              <a:rPr lang="en-US" sz="900" dirty="0">
                <a:hlinkClick r:id="rId3" tooltip="http://mediatechparenting.net/2011/09/14/3211/"/>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1646440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two: Notify the RCSd</a:t>
            </a:r>
            <a:br>
              <a:rPr lang="en-US" dirty="0"/>
            </a:b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r>
              <a:rPr lang="en-US" dirty="0"/>
              <a:t>There is a sample letter that RTA has used for years.  </a:t>
            </a:r>
            <a:r>
              <a:rPr lang="en-US" dirty="0">
                <a:solidFill>
                  <a:srgbClr val="FF0000"/>
                </a:solidFill>
              </a:rPr>
              <a:t>(available today)</a:t>
            </a:r>
          </a:p>
          <a:p>
            <a:pPr marL="0" indent="0">
              <a:buNone/>
            </a:pPr>
            <a:endParaRPr lang="en-US" dirty="0"/>
          </a:p>
          <a:p>
            <a:pPr marL="0" indent="0">
              <a:buNone/>
            </a:pPr>
            <a:endParaRPr lang="en-US" dirty="0"/>
          </a:p>
          <a:p>
            <a:r>
              <a:rPr lang="en-US" dirty="0"/>
              <a:t>Or there is an RCSD form that indicates an Intent to Retire (be sure it says retire, not resign)</a:t>
            </a:r>
          </a:p>
          <a:p>
            <a:r>
              <a:rPr lang="en-US" dirty="0"/>
              <a:t>A specific date of retirement must appear.</a:t>
            </a:r>
          </a:p>
        </p:txBody>
      </p:sp>
      <p:sp>
        <p:nvSpPr>
          <p:cNvPr id="4" name="Slide Number Placeholder 3"/>
          <p:cNvSpPr>
            <a:spLocks noGrp="1"/>
          </p:cNvSpPr>
          <p:nvPr>
            <p:ph type="sldNum" sz="quarter" idx="12"/>
          </p:nvPr>
        </p:nvSpPr>
        <p:spPr/>
        <p:txBody>
          <a:bodyPr/>
          <a:lstStyle/>
          <a:p>
            <a:fld id="{E375B99D-761D-6A4E-B7ED-BEA6BC62323C}" type="slidenum">
              <a:rPr lang="en-US" smtClean="0"/>
              <a:t>10</a:t>
            </a:fld>
            <a:endParaRPr lang="en-US" dirty="0"/>
          </a:p>
        </p:txBody>
      </p:sp>
    </p:spTree>
    <p:extLst>
      <p:ext uri="{BB962C8B-B14F-4D97-AF65-F5344CB8AC3E}">
        <p14:creationId xmlns:p14="http://schemas.microsoft.com/office/powerpoint/2010/main" val="325668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Two: Absentee Reduction Monies</a:t>
            </a:r>
          </a:p>
        </p:txBody>
      </p:sp>
      <p:sp>
        <p:nvSpPr>
          <p:cNvPr id="3" name="Content Placeholder 2"/>
          <p:cNvSpPr>
            <a:spLocks noGrp="1"/>
          </p:cNvSpPr>
          <p:nvPr>
            <p:ph idx="1"/>
          </p:nvPr>
        </p:nvSpPr>
        <p:spPr/>
        <p:txBody>
          <a:bodyPr/>
          <a:lstStyle/>
          <a:p>
            <a:r>
              <a:rPr lang="en-US" dirty="0"/>
              <a:t>No mater when you retire, the money is sent to eligible teachers after the final payroll, usually in September.</a:t>
            </a:r>
          </a:p>
          <a:p>
            <a:r>
              <a:rPr lang="en-US" dirty="0"/>
              <a:t>This money is taxable and does not count toward your final average salary.</a:t>
            </a:r>
          </a:p>
          <a:p>
            <a:r>
              <a:rPr lang="en-US" dirty="0"/>
              <a:t>Remember, once the money is banked for a particular school year, it is not lost.</a:t>
            </a:r>
          </a:p>
          <a:p>
            <a:r>
              <a:rPr lang="en-US" dirty="0"/>
              <a:t>The Contractual language is found in Section 60, page 121.</a:t>
            </a:r>
          </a:p>
        </p:txBody>
      </p:sp>
      <p:sp>
        <p:nvSpPr>
          <p:cNvPr id="4" name="Slide Number Placeholder 3"/>
          <p:cNvSpPr>
            <a:spLocks noGrp="1"/>
          </p:cNvSpPr>
          <p:nvPr>
            <p:ph type="sldNum" sz="quarter" idx="12"/>
          </p:nvPr>
        </p:nvSpPr>
        <p:spPr/>
        <p:txBody>
          <a:bodyPr/>
          <a:lstStyle/>
          <a:p>
            <a:fld id="{E375B99D-761D-6A4E-B7ED-BEA6BC62323C}" type="slidenum">
              <a:rPr lang="en-US" smtClean="0"/>
              <a:t>11</a:t>
            </a:fld>
            <a:endParaRPr lang="en-US" dirty="0"/>
          </a:p>
        </p:txBody>
      </p:sp>
    </p:spTree>
    <p:extLst>
      <p:ext uri="{BB962C8B-B14F-4D97-AF65-F5344CB8AC3E}">
        <p14:creationId xmlns:p14="http://schemas.microsoft.com/office/powerpoint/2010/main" val="435619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Two: Absentee Reduction Monies</a:t>
            </a:r>
          </a:p>
        </p:txBody>
      </p:sp>
      <p:sp>
        <p:nvSpPr>
          <p:cNvPr id="3" name="Content Placeholder 2"/>
          <p:cNvSpPr>
            <a:spLocks noGrp="1"/>
          </p:cNvSpPr>
          <p:nvPr>
            <p:ph idx="1"/>
          </p:nvPr>
        </p:nvSpPr>
        <p:spPr/>
        <p:txBody>
          <a:bodyPr>
            <a:normAutofit lnSpcReduction="10000"/>
          </a:bodyPr>
          <a:lstStyle/>
          <a:p>
            <a:r>
              <a:rPr lang="en-US" dirty="0"/>
              <a:t>Accessing absence history on Peoplesoft</a:t>
            </a:r>
          </a:p>
          <a:p>
            <a:r>
              <a:rPr lang="en-US" dirty="0"/>
              <a:t>1) to Employee Home</a:t>
            </a:r>
          </a:p>
          <a:p>
            <a:r>
              <a:rPr lang="en-US" dirty="0"/>
              <a:t>2) Click on “view time”</a:t>
            </a:r>
          </a:p>
          <a:p>
            <a:r>
              <a:rPr lang="en-US" dirty="0"/>
              <a:t>3) Next click on “Leave Time Taken Data”</a:t>
            </a:r>
          </a:p>
          <a:p>
            <a:r>
              <a:rPr lang="en-US" dirty="0"/>
              <a:t>4) </a:t>
            </a:r>
            <a:r>
              <a:rPr lang="en-US" b="1" dirty="0"/>
              <a:t>CHANGE THE START DATE </a:t>
            </a:r>
            <a:r>
              <a:rPr lang="en-US" dirty="0"/>
              <a:t>to the year you want to go back to</a:t>
            </a:r>
          </a:p>
          <a:p>
            <a:r>
              <a:rPr lang="en-US" dirty="0"/>
              <a:t> 5) Click “illness on </a:t>
            </a:r>
            <a:r>
              <a:rPr lang="en-US" b="1" dirty="0"/>
              <a:t>LEAVE TYPE</a:t>
            </a:r>
          </a:p>
          <a:p>
            <a:r>
              <a:rPr lang="en-US" dirty="0"/>
              <a:t>6) Click the green arrow circle icon next to the end date.</a:t>
            </a:r>
          </a:p>
          <a:p>
            <a:r>
              <a:rPr lang="en-US" dirty="0">
                <a:solidFill>
                  <a:srgbClr val="FF0000"/>
                </a:solidFill>
              </a:rPr>
              <a:t>Current records start with school year 2005-2006; 04-05 is not there unless you were absent in the Spring of 2005; the District has access to the old system  beginning in July 2004.</a:t>
            </a:r>
          </a:p>
        </p:txBody>
      </p:sp>
      <p:sp>
        <p:nvSpPr>
          <p:cNvPr id="4" name="Slide Number Placeholder 3"/>
          <p:cNvSpPr>
            <a:spLocks noGrp="1"/>
          </p:cNvSpPr>
          <p:nvPr>
            <p:ph type="sldNum" sz="quarter" idx="12"/>
          </p:nvPr>
        </p:nvSpPr>
        <p:spPr/>
        <p:txBody>
          <a:bodyPr/>
          <a:lstStyle/>
          <a:p>
            <a:fld id="{E375B99D-761D-6A4E-B7ED-BEA6BC62323C}" type="slidenum">
              <a:rPr lang="en-US" smtClean="0"/>
              <a:t>12</a:t>
            </a:fld>
            <a:endParaRPr lang="en-US" dirty="0"/>
          </a:p>
        </p:txBody>
      </p:sp>
    </p:spTree>
    <p:extLst>
      <p:ext uri="{BB962C8B-B14F-4D97-AF65-F5344CB8AC3E}">
        <p14:creationId xmlns:p14="http://schemas.microsoft.com/office/powerpoint/2010/main" val="1664473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862" y="382385"/>
            <a:ext cx="10178322" cy="1492132"/>
          </a:xfrm>
        </p:spPr>
        <p:txBody>
          <a:bodyPr>
            <a:normAutofit/>
          </a:bodyPr>
          <a:lstStyle/>
          <a:p>
            <a:r>
              <a:rPr lang="en-US" dirty="0"/>
              <a:t>Step Two: Section 60 </a:t>
            </a:r>
            <a:br>
              <a:rPr lang="en-US" dirty="0"/>
            </a:br>
            <a:r>
              <a:rPr lang="en-US" u="sng" dirty="0">
                <a:solidFill>
                  <a:srgbClr val="FF0000"/>
                </a:solidFill>
              </a:rPr>
              <a:t>A</a:t>
            </a:r>
            <a:r>
              <a:rPr lang="en-US" dirty="0"/>
              <a:t>bsentee </a:t>
            </a:r>
            <a:r>
              <a:rPr lang="en-US" u="sng" dirty="0">
                <a:solidFill>
                  <a:srgbClr val="FF0000"/>
                </a:solidFill>
              </a:rPr>
              <a:t>R</a:t>
            </a:r>
            <a:r>
              <a:rPr lang="en-US" dirty="0"/>
              <a:t>eduction </a:t>
            </a:r>
            <a:r>
              <a:rPr lang="en-US" u="sng" dirty="0">
                <a:solidFill>
                  <a:srgbClr val="FF0000"/>
                </a:solidFill>
              </a:rPr>
              <a:t>P</a:t>
            </a:r>
            <a:r>
              <a:rPr lang="en-US" dirty="0"/>
              <a:t>lan or ARP</a:t>
            </a:r>
          </a:p>
        </p:txBody>
      </p:sp>
      <p:sp>
        <p:nvSpPr>
          <p:cNvPr id="3" name="Content Placeholder 2"/>
          <p:cNvSpPr>
            <a:spLocks noGrp="1"/>
          </p:cNvSpPr>
          <p:nvPr>
            <p:ph idx="1"/>
          </p:nvPr>
        </p:nvSpPr>
        <p:spPr/>
        <p:txBody>
          <a:bodyPr>
            <a:normAutofit lnSpcReduction="10000"/>
          </a:bodyPr>
          <a:lstStyle/>
          <a:p>
            <a:r>
              <a:rPr lang="en-US" dirty="0"/>
              <a:t>For each school year beginning with school year 2004-05 when you have three or fewer absences, there is money banked, waiting for you.</a:t>
            </a:r>
          </a:p>
          <a:p>
            <a:r>
              <a:rPr lang="en-US" dirty="0"/>
              <a:t>The Absentee Reduction Plan formula is:  </a:t>
            </a:r>
          </a:p>
          <a:p>
            <a:r>
              <a:rPr lang="en-US" dirty="0"/>
              <a:t> No illness days used $115 per day ($115 X 10 = $1150 for that year) </a:t>
            </a:r>
          </a:p>
          <a:p>
            <a:r>
              <a:rPr lang="en-US" dirty="0"/>
              <a:t>I day used $95 ($95X9); 2 days used $80 per day ($80x8); and $70 ($70x3)</a:t>
            </a:r>
          </a:p>
          <a:p>
            <a:r>
              <a:rPr lang="en-US" dirty="0"/>
              <a:t>If you have had perfect attendance beginning in 2004-05 through 2018-19 you would receive </a:t>
            </a:r>
          </a:p>
          <a:p>
            <a:r>
              <a:rPr lang="en-US" dirty="0"/>
              <a:t>$18,400.</a:t>
            </a:r>
          </a:p>
          <a:p>
            <a:r>
              <a:rPr lang="en-US" dirty="0"/>
              <a:t>If you have bad years in amongst the qualifying years, your banked days for the good years are unaffected.                                                                        </a:t>
            </a:r>
          </a:p>
        </p:txBody>
      </p:sp>
      <p:sp>
        <p:nvSpPr>
          <p:cNvPr id="4" name="Slide Number Placeholder 3"/>
          <p:cNvSpPr>
            <a:spLocks noGrp="1"/>
          </p:cNvSpPr>
          <p:nvPr>
            <p:ph type="sldNum" sz="quarter" idx="12"/>
          </p:nvPr>
        </p:nvSpPr>
        <p:spPr/>
        <p:txBody>
          <a:bodyPr/>
          <a:lstStyle/>
          <a:p>
            <a:fld id="{E375B99D-761D-6A4E-B7ED-BEA6BC62323C}" type="slidenum">
              <a:rPr lang="en-US" smtClean="0"/>
              <a:t>13</a:t>
            </a:fld>
            <a:endParaRPr lang="en-US" dirty="0"/>
          </a:p>
        </p:txBody>
      </p:sp>
    </p:spTree>
    <p:extLst>
      <p:ext uri="{BB962C8B-B14F-4D97-AF65-F5344CB8AC3E}">
        <p14:creationId xmlns:p14="http://schemas.microsoft.com/office/powerpoint/2010/main" val="943946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Step two: Why is there a March 1 deadline?   [</a:t>
            </a:r>
            <a:r>
              <a:rPr lang="en-US" sz="4400" dirty="0">
                <a:solidFill>
                  <a:srgbClr val="FF0000"/>
                </a:solidFill>
              </a:rPr>
              <a:t>arp</a:t>
            </a:r>
            <a:r>
              <a:rPr lang="en-US" sz="4400" dirty="0"/>
              <a:t> continued]</a:t>
            </a:r>
          </a:p>
        </p:txBody>
      </p:sp>
      <p:sp>
        <p:nvSpPr>
          <p:cNvPr id="3" name="Content Placeholder 2"/>
          <p:cNvSpPr>
            <a:spLocks noGrp="1"/>
          </p:cNvSpPr>
          <p:nvPr>
            <p:ph idx="1"/>
          </p:nvPr>
        </p:nvSpPr>
        <p:spPr/>
        <p:txBody>
          <a:bodyPr>
            <a:normAutofit/>
          </a:bodyPr>
          <a:lstStyle/>
          <a:p>
            <a:r>
              <a:rPr lang="en-US" dirty="0"/>
              <a:t>The contract states, “Eligible teachers who plan to retire/resign and wish to receive this benefit must notify the District by March 1</a:t>
            </a:r>
            <a:r>
              <a:rPr lang="en-US" baseline="30000" dirty="0"/>
              <a:t>st</a:t>
            </a:r>
            <a:r>
              <a:rPr lang="en-US" dirty="0"/>
              <a:t> of their intention.”</a:t>
            </a:r>
          </a:p>
          <a:p>
            <a:r>
              <a:rPr lang="en-US" dirty="0"/>
              <a:t>However, do not use the words “intention”, “might”, “may be” if you write a letter of your own.  The District will not accept a letter that you </a:t>
            </a:r>
            <a:r>
              <a:rPr lang="en-US" b="1" u="sng" dirty="0"/>
              <a:t>intend to/might</a:t>
            </a:r>
            <a:r>
              <a:rPr lang="en-US" dirty="0"/>
              <a:t> retire.</a:t>
            </a:r>
          </a:p>
          <a:p>
            <a:r>
              <a:rPr lang="en-US" dirty="0"/>
              <a:t>The deadline helps the District plan for filling positions for the new school year.</a:t>
            </a:r>
          </a:p>
          <a:p>
            <a:r>
              <a:rPr lang="en-US" dirty="0"/>
              <a:t>Please be aware that once the Board accepts your retirement at one of its meetings, you are truly unable to rescind your retirement.</a:t>
            </a:r>
          </a:p>
          <a:p>
            <a:r>
              <a:rPr lang="en-US" dirty="0"/>
              <a:t>If you are unsure, consider waiting until after the 3/1/17 deadline and foregoing the Absentee Reduction Plan.</a:t>
            </a:r>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14</a:t>
            </a:fld>
            <a:endParaRPr lang="en-US" dirty="0"/>
          </a:p>
        </p:txBody>
      </p:sp>
    </p:spTree>
    <p:extLst>
      <p:ext uri="{BB962C8B-B14F-4D97-AF65-F5344CB8AC3E}">
        <p14:creationId xmlns:p14="http://schemas.microsoft.com/office/powerpoint/2010/main" val="229343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Step two:  </a:t>
            </a:r>
            <a:r>
              <a:rPr lang="en-US" sz="4900" dirty="0"/>
              <a:t>Health Benefits</a:t>
            </a:r>
          </a:p>
        </p:txBody>
      </p:sp>
      <p:pic>
        <p:nvPicPr>
          <p:cNvPr id="4" name="Content Placeholder 3"/>
          <p:cNvPicPr>
            <a:picLocks noGrp="1"/>
          </p:cNvPicPr>
          <p:nvPr>
            <p:ph idx="1"/>
          </p:nvPr>
        </p:nvPicPr>
        <p:blipFill>
          <a:blip r:embed="rId2"/>
          <a:stretch>
            <a:fillRect/>
          </a:stretch>
        </p:blipFill>
        <p:spPr>
          <a:xfrm>
            <a:off x="3360234" y="2479685"/>
            <a:ext cx="4325112" cy="2679192"/>
          </a:xfrm>
          <a:prstGeom prst="rect">
            <a:avLst/>
          </a:prstGeom>
        </p:spPr>
      </p:pic>
      <p:sp>
        <p:nvSpPr>
          <p:cNvPr id="3" name="Slide Number Placeholder 2"/>
          <p:cNvSpPr>
            <a:spLocks noGrp="1"/>
          </p:cNvSpPr>
          <p:nvPr>
            <p:ph type="sldNum" sz="quarter" idx="12"/>
          </p:nvPr>
        </p:nvSpPr>
        <p:spPr/>
        <p:txBody>
          <a:bodyPr/>
          <a:lstStyle/>
          <a:p>
            <a:fld id="{E375B99D-761D-6A4E-B7ED-BEA6BC62323C}" type="slidenum">
              <a:rPr lang="en-US" smtClean="0"/>
              <a:t>15</a:t>
            </a:fld>
            <a:endParaRPr lang="en-US" dirty="0"/>
          </a:p>
        </p:txBody>
      </p:sp>
    </p:spTree>
    <p:extLst>
      <p:ext uri="{BB962C8B-B14F-4D97-AF65-F5344CB8AC3E}">
        <p14:creationId xmlns:p14="http://schemas.microsoft.com/office/powerpoint/2010/main" val="27321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 0 L 0.067 0.04 C 0.081 0.049 0.102 0.054 0.124 0.054 C 0.149 0.054 0.169 0.049 0.183 0.04 L 0.25 0 E"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about Dental Benefits?</a:t>
            </a:r>
            <a:br>
              <a:rPr lang="en-US" dirty="0"/>
            </a:br>
            <a:r>
              <a:rPr lang="en-US" dirty="0"/>
              <a:t>COBRA and MetLife</a:t>
            </a:r>
            <a:br>
              <a:rPr lang="en-US" dirty="0"/>
            </a:br>
            <a:endParaRPr lang="en-US" dirty="0"/>
          </a:p>
        </p:txBody>
      </p:sp>
      <p:sp>
        <p:nvSpPr>
          <p:cNvPr id="3" name="Content Placeholder 2"/>
          <p:cNvSpPr>
            <a:spLocks noGrp="1"/>
          </p:cNvSpPr>
          <p:nvPr>
            <p:ph idx="1"/>
          </p:nvPr>
        </p:nvSpPr>
        <p:spPr/>
        <p:txBody>
          <a:bodyPr/>
          <a:lstStyle/>
          <a:p>
            <a:r>
              <a:rPr lang="en-US" dirty="0"/>
              <a:t>Dental insurance can be purchased from the District for the first 18 months after your retirement and there is a voluntary program to purchase coverage from MetLife.</a:t>
            </a:r>
          </a:p>
          <a:p>
            <a:r>
              <a:rPr lang="en-US" u="sng" dirty="0"/>
              <a:t>District</a:t>
            </a:r>
            <a:r>
              <a:rPr lang="en-US" dirty="0"/>
              <a:t>: Single dental for 2019 is set at $46.58 per month or $101.28 for family.</a:t>
            </a:r>
          </a:p>
          <a:p>
            <a:r>
              <a:rPr lang="en-US" u="sng" dirty="0"/>
              <a:t>District: The</a:t>
            </a:r>
            <a:r>
              <a:rPr lang="en-US" dirty="0"/>
              <a:t> extension for only the first 18 months is required by the federal COBRA law.</a:t>
            </a:r>
          </a:p>
          <a:p>
            <a:r>
              <a:rPr lang="en-US" u="sng" dirty="0"/>
              <a:t>MetLife:</a:t>
            </a:r>
            <a:r>
              <a:rPr lang="en-US" dirty="0"/>
              <a:t> Once the 18 months are over, there is dental coverage from MetLife.  There is </a:t>
            </a:r>
            <a:r>
              <a:rPr lang="en-US" u="sng" dirty="0"/>
              <a:t>no waiting period </a:t>
            </a:r>
            <a:r>
              <a:rPr lang="en-US" dirty="0"/>
              <a:t>if you go directly from the COBRA to MetLife.</a:t>
            </a:r>
          </a:p>
        </p:txBody>
      </p:sp>
      <p:sp>
        <p:nvSpPr>
          <p:cNvPr id="4" name="Slide Number Placeholder 3"/>
          <p:cNvSpPr>
            <a:spLocks noGrp="1"/>
          </p:cNvSpPr>
          <p:nvPr>
            <p:ph type="sldNum" sz="quarter" idx="12"/>
          </p:nvPr>
        </p:nvSpPr>
        <p:spPr/>
        <p:txBody>
          <a:bodyPr/>
          <a:lstStyle/>
          <a:p>
            <a:fld id="{E375B99D-761D-6A4E-B7ED-BEA6BC62323C}" type="slidenum">
              <a:rPr lang="en-US" smtClean="0"/>
              <a:t>16</a:t>
            </a:fld>
            <a:endParaRPr lang="en-US" dirty="0"/>
          </a:p>
        </p:txBody>
      </p:sp>
    </p:spTree>
    <p:extLst>
      <p:ext uri="{BB962C8B-B14F-4D97-AF65-F5344CB8AC3E}">
        <p14:creationId xmlns:p14="http://schemas.microsoft.com/office/powerpoint/2010/main" val="1407205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medical Benefits?</a:t>
            </a:r>
            <a:br>
              <a:rPr lang="en-US" dirty="0"/>
            </a:br>
            <a:r>
              <a:rPr lang="en-US" dirty="0"/>
              <a:t>Under 65</a:t>
            </a:r>
          </a:p>
        </p:txBody>
      </p:sp>
      <p:sp>
        <p:nvSpPr>
          <p:cNvPr id="3" name="Content Placeholder 2"/>
          <p:cNvSpPr>
            <a:spLocks noGrp="1"/>
          </p:cNvSpPr>
          <p:nvPr>
            <p:ph idx="1"/>
          </p:nvPr>
        </p:nvSpPr>
        <p:spPr/>
        <p:txBody>
          <a:bodyPr/>
          <a:lstStyle/>
          <a:p>
            <a:r>
              <a:rPr lang="en-US" dirty="0"/>
              <a:t>There is no co-premium.</a:t>
            </a:r>
          </a:p>
        </p:txBody>
      </p:sp>
      <p:sp>
        <p:nvSpPr>
          <p:cNvPr id="4" name="Slide Number Placeholder 3"/>
          <p:cNvSpPr>
            <a:spLocks noGrp="1"/>
          </p:cNvSpPr>
          <p:nvPr>
            <p:ph type="sldNum" sz="quarter" idx="12"/>
          </p:nvPr>
        </p:nvSpPr>
        <p:spPr/>
        <p:txBody>
          <a:bodyPr/>
          <a:lstStyle/>
          <a:p>
            <a:fld id="{E375B99D-761D-6A4E-B7ED-BEA6BC62323C}" type="slidenum">
              <a:rPr lang="en-US" smtClean="0"/>
              <a:t>17</a:t>
            </a:fld>
            <a:endParaRPr lang="en-US" dirty="0"/>
          </a:p>
        </p:txBody>
      </p:sp>
    </p:spTree>
    <p:extLst>
      <p:ext uri="{BB962C8B-B14F-4D97-AF65-F5344CB8AC3E}">
        <p14:creationId xmlns:p14="http://schemas.microsoft.com/office/powerpoint/2010/main" val="521182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about medical Benefits after 65? [Rochester Service Area]</a:t>
            </a:r>
          </a:p>
        </p:txBody>
      </p:sp>
      <p:sp>
        <p:nvSpPr>
          <p:cNvPr id="3" name="Content Placeholder 2"/>
          <p:cNvSpPr>
            <a:spLocks noGrp="1"/>
          </p:cNvSpPr>
          <p:nvPr>
            <p:ph idx="1"/>
          </p:nvPr>
        </p:nvSpPr>
        <p:spPr/>
        <p:txBody>
          <a:bodyPr/>
          <a:lstStyle/>
          <a:p>
            <a:r>
              <a:rPr lang="en-US" dirty="0"/>
              <a:t>Remember until a retiree achieves 65 years of age, the same Enhanced EPO at no cost is available. ( Remember, there is no co-premium payment either.)</a:t>
            </a:r>
          </a:p>
          <a:p>
            <a:r>
              <a:rPr lang="en-US" dirty="0"/>
              <a:t>Once Medicare is required (Age 65), the retiree can purchase one of the plans that are offered by the District.</a:t>
            </a:r>
          </a:p>
          <a:p>
            <a:r>
              <a:rPr lang="en-US" dirty="0"/>
              <a:t>Family coverage, except for the least desirable plan (Traditional BC/BS), is not available.</a:t>
            </a:r>
          </a:p>
          <a:p>
            <a:r>
              <a:rPr lang="en-US" dirty="0"/>
              <a:t>So sign up for single coverage for you and single coverage for your spouse.</a:t>
            </a:r>
          </a:p>
          <a:p>
            <a:r>
              <a:rPr lang="en-US" dirty="0"/>
              <a:t>If you are staying in the Rochester area, you have the choice among four different plans.</a:t>
            </a:r>
          </a:p>
          <a:p>
            <a:r>
              <a:rPr lang="en-US" dirty="0"/>
              <a:t>Please be aware that the Traditional BC/BS is bare bones.</a:t>
            </a:r>
          </a:p>
        </p:txBody>
      </p:sp>
      <p:sp>
        <p:nvSpPr>
          <p:cNvPr id="4" name="Slide Number Placeholder 3"/>
          <p:cNvSpPr>
            <a:spLocks noGrp="1"/>
          </p:cNvSpPr>
          <p:nvPr>
            <p:ph type="sldNum" sz="quarter" idx="12"/>
          </p:nvPr>
        </p:nvSpPr>
        <p:spPr/>
        <p:txBody>
          <a:bodyPr/>
          <a:lstStyle/>
          <a:p>
            <a:fld id="{E375B99D-761D-6A4E-B7ED-BEA6BC62323C}" type="slidenum">
              <a:rPr lang="en-US" smtClean="0"/>
              <a:t>18</a:t>
            </a:fld>
            <a:endParaRPr lang="en-US" dirty="0"/>
          </a:p>
        </p:txBody>
      </p:sp>
    </p:spTree>
    <p:extLst>
      <p:ext uri="{BB962C8B-B14F-4D97-AF65-F5344CB8AC3E}">
        <p14:creationId xmlns:p14="http://schemas.microsoft.com/office/powerpoint/2010/main" val="1507753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about medical Benefits after 65? [Rochester Service Area]</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The following single plans are available:</a:t>
            </a:r>
          </a:p>
          <a:p>
            <a:r>
              <a:rPr lang="en-US" dirty="0"/>
              <a:t>EPO Retiree: $431.84</a:t>
            </a:r>
          </a:p>
          <a:p>
            <a:r>
              <a:rPr lang="en-US" dirty="0"/>
              <a:t>Preferred Gold/MVP Buy Up: $130.02 (formerly closed, now open)</a:t>
            </a:r>
          </a:p>
          <a:p>
            <a:r>
              <a:rPr lang="en-US" dirty="0"/>
              <a:t>Preferred Gold/MVP Standard: $46.48</a:t>
            </a:r>
          </a:p>
          <a:p>
            <a:r>
              <a:rPr lang="en-US" dirty="0"/>
              <a:t>Medicate Blue Choice: $58.50</a:t>
            </a:r>
          </a:p>
        </p:txBody>
      </p:sp>
      <p:sp>
        <p:nvSpPr>
          <p:cNvPr id="4" name="Slide Number Placeholder 3"/>
          <p:cNvSpPr>
            <a:spLocks noGrp="1"/>
          </p:cNvSpPr>
          <p:nvPr>
            <p:ph type="sldNum" sz="quarter" idx="12"/>
          </p:nvPr>
        </p:nvSpPr>
        <p:spPr/>
        <p:txBody>
          <a:bodyPr/>
          <a:lstStyle/>
          <a:p>
            <a:fld id="{E375B99D-761D-6A4E-B7ED-BEA6BC62323C}" type="slidenum">
              <a:rPr lang="en-US" smtClean="0"/>
              <a:t>19</a:t>
            </a:fld>
            <a:endParaRPr lang="en-US" dirty="0"/>
          </a:p>
        </p:txBody>
      </p:sp>
    </p:spTree>
    <p:extLst>
      <p:ext uri="{BB962C8B-B14F-4D97-AF65-F5344CB8AC3E}">
        <p14:creationId xmlns:p14="http://schemas.microsoft.com/office/powerpoint/2010/main" val="3635956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I </a:t>
            </a:r>
            <a:r>
              <a:rPr lang="en-US" u="sng" dirty="0"/>
              <a:t>Have</a:t>
            </a:r>
            <a:r>
              <a:rPr lang="en-US" dirty="0"/>
              <a:t> to d0?</a:t>
            </a:r>
          </a:p>
        </p:txBody>
      </p:sp>
      <p:sp>
        <p:nvSpPr>
          <p:cNvPr id="3" name="Content Placeholder 2"/>
          <p:cNvSpPr>
            <a:spLocks noGrp="1"/>
          </p:cNvSpPr>
          <p:nvPr>
            <p:ph idx="1"/>
          </p:nvPr>
        </p:nvSpPr>
        <p:spPr/>
        <p:txBody>
          <a:bodyPr/>
          <a:lstStyle/>
          <a:p>
            <a:r>
              <a:rPr lang="en-US" dirty="0"/>
              <a:t>Retiring from the District and collecting your NYS TRS Pension is a </a:t>
            </a:r>
            <a:r>
              <a:rPr lang="en-US" b="1" u="sng" dirty="0"/>
              <a:t>two-step </a:t>
            </a:r>
            <a:r>
              <a:rPr lang="en-US" dirty="0"/>
              <a:t>process.</a:t>
            </a:r>
          </a:p>
          <a:p>
            <a:endParaRPr lang="en-US" dirty="0"/>
          </a:p>
          <a:p>
            <a:r>
              <a:rPr lang="en-US" dirty="0"/>
              <a:t>Step 1.	Complete and send in NYSTRS Application for Pension not more than 90 days before the date you wish to retire.</a:t>
            </a:r>
          </a:p>
          <a:p>
            <a:endParaRPr lang="en-US" dirty="0"/>
          </a:p>
          <a:p>
            <a:r>
              <a:rPr lang="en-US" dirty="0"/>
              <a:t>Step 2.	Send a letter to the District by March 1, 2017 to notify the District and lock in any Absentee Reduction Plan monies.  </a:t>
            </a:r>
          </a:p>
        </p:txBody>
      </p:sp>
      <p:sp>
        <p:nvSpPr>
          <p:cNvPr id="4" name="Slide Number Placeholder 3"/>
          <p:cNvSpPr>
            <a:spLocks noGrp="1"/>
          </p:cNvSpPr>
          <p:nvPr>
            <p:ph type="sldNum" sz="quarter" idx="12"/>
          </p:nvPr>
        </p:nvSpPr>
        <p:spPr/>
        <p:txBody>
          <a:bodyPr/>
          <a:lstStyle/>
          <a:p>
            <a:fld id="{E375B99D-761D-6A4E-B7ED-BEA6BC62323C}" type="slidenum">
              <a:rPr lang="en-US" smtClean="0"/>
              <a:t>2</a:t>
            </a:fld>
            <a:endParaRPr lang="en-US" dirty="0"/>
          </a:p>
        </p:txBody>
      </p:sp>
    </p:spTree>
    <p:extLst>
      <p:ext uri="{BB962C8B-B14F-4D97-AF65-F5344CB8AC3E}">
        <p14:creationId xmlns:p14="http://schemas.microsoft.com/office/powerpoint/2010/main" val="1929295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about medical Benefits OVER 65?  [Rochester service area]</a:t>
            </a:r>
          </a:p>
        </p:txBody>
      </p:sp>
      <p:sp>
        <p:nvSpPr>
          <p:cNvPr id="3" name="Content Placeholder 2"/>
          <p:cNvSpPr>
            <a:spLocks noGrp="1"/>
          </p:cNvSpPr>
          <p:nvPr>
            <p:ph idx="1"/>
          </p:nvPr>
        </p:nvSpPr>
        <p:spPr/>
        <p:txBody>
          <a:bodyPr>
            <a:normAutofit/>
          </a:bodyPr>
          <a:lstStyle/>
          <a:p>
            <a:r>
              <a:rPr lang="en-US" dirty="0"/>
              <a:t>During the summer after you retire, you will receive a side-by-side comparison of the plans.  Please review this chart carefully!  (Be sure to review co-pays and prescription costs at a  minimum.)</a:t>
            </a:r>
          </a:p>
          <a:p>
            <a:r>
              <a:rPr lang="en-US" dirty="0"/>
              <a:t>Expect increases each year.</a:t>
            </a:r>
          </a:p>
          <a:p>
            <a:r>
              <a:rPr lang="en-US" dirty="0"/>
              <a:t>Your retiree health insurance kicks in during September. (You remain on the EPO no cost until then.)</a:t>
            </a:r>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20</a:t>
            </a:fld>
            <a:endParaRPr lang="en-US" dirty="0"/>
          </a:p>
        </p:txBody>
      </p:sp>
    </p:spTree>
    <p:extLst>
      <p:ext uri="{BB962C8B-B14F-4D97-AF65-F5344CB8AC3E}">
        <p14:creationId xmlns:p14="http://schemas.microsoft.com/office/powerpoint/2010/main" val="1765401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about medical Benefits?</a:t>
            </a:r>
            <a:br>
              <a:rPr lang="en-US" dirty="0"/>
            </a:br>
            <a:r>
              <a:rPr lang="en-US" dirty="0"/>
              <a:t>[</a:t>
            </a:r>
            <a:r>
              <a:rPr lang="en-US" dirty="0">
                <a:solidFill>
                  <a:srgbClr val="FF0000"/>
                </a:solidFill>
              </a:rPr>
              <a:t>out</a:t>
            </a:r>
            <a:r>
              <a:rPr lang="en-US" dirty="0"/>
              <a:t> of the Rochester service area]</a:t>
            </a:r>
          </a:p>
        </p:txBody>
      </p:sp>
      <p:sp>
        <p:nvSpPr>
          <p:cNvPr id="3" name="Content Placeholder 2"/>
          <p:cNvSpPr>
            <a:spLocks noGrp="1"/>
          </p:cNvSpPr>
          <p:nvPr>
            <p:ph idx="1"/>
          </p:nvPr>
        </p:nvSpPr>
        <p:spPr/>
        <p:txBody>
          <a:bodyPr>
            <a:normAutofit/>
          </a:bodyPr>
          <a:lstStyle/>
          <a:p>
            <a:r>
              <a:rPr lang="en-US" dirty="0"/>
              <a:t>If you move away, you can purchase the same EPO coverage for retirees. The monthly </a:t>
            </a:r>
            <a:r>
              <a:rPr lang="en-US" u="sng" dirty="0"/>
              <a:t>single</a:t>
            </a:r>
            <a:r>
              <a:rPr lang="en-US" dirty="0"/>
              <a:t> coverage for 2019 is </a:t>
            </a:r>
            <a:r>
              <a:rPr lang="en-US" dirty="0">
                <a:solidFill>
                  <a:srgbClr val="FF0000"/>
                </a:solidFill>
              </a:rPr>
              <a:t>$431.84 </a:t>
            </a:r>
            <a:r>
              <a:rPr lang="en-US" dirty="0"/>
              <a:t>(over 65).  There is no family or two-person.  You and your spouse each need a separate policy.</a:t>
            </a:r>
          </a:p>
          <a:p>
            <a:r>
              <a:rPr lang="en-US" b="1" dirty="0"/>
              <a:t>Also, If you have </a:t>
            </a:r>
            <a:r>
              <a:rPr lang="en-US" b="1" u="sng" dirty="0"/>
              <a:t>expensive prescription drugs or medical </a:t>
            </a:r>
            <a:r>
              <a:rPr lang="en-US" b="1" u="sng" dirty="0" err="1"/>
              <a:t>treatement</a:t>
            </a:r>
            <a:r>
              <a:rPr lang="en-US" b="1" dirty="0"/>
              <a:t>, you may want to review this option to see if it is best for you even if you stay in the Rochester service area.</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21</a:t>
            </a:fld>
            <a:endParaRPr lang="en-US" dirty="0"/>
          </a:p>
        </p:txBody>
      </p:sp>
    </p:spTree>
    <p:extLst>
      <p:ext uri="{BB962C8B-B14F-4D97-AF65-F5344CB8AC3E}">
        <p14:creationId xmlns:p14="http://schemas.microsoft.com/office/powerpoint/2010/main" val="648337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about medical Benefits?</a:t>
            </a:r>
            <a:br>
              <a:rPr lang="en-US" dirty="0"/>
            </a:br>
            <a:r>
              <a:rPr lang="en-US" dirty="0"/>
              <a:t>[</a:t>
            </a:r>
            <a:r>
              <a:rPr lang="en-US" dirty="0">
                <a:solidFill>
                  <a:srgbClr val="FF0000"/>
                </a:solidFill>
              </a:rPr>
              <a:t>out</a:t>
            </a:r>
            <a:r>
              <a:rPr lang="en-US" dirty="0"/>
              <a:t> of the Rochester service area]</a:t>
            </a:r>
          </a:p>
        </p:txBody>
      </p:sp>
      <p:sp>
        <p:nvSpPr>
          <p:cNvPr id="3" name="Content Placeholder 2"/>
          <p:cNvSpPr>
            <a:spLocks noGrp="1"/>
          </p:cNvSpPr>
          <p:nvPr>
            <p:ph idx="1"/>
          </p:nvPr>
        </p:nvSpPr>
        <p:spPr/>
        <p:txBody>
          <a:bodyPr>
            <a:normAutofit/>
          </a:bodyPr>
          <a:lstStyle/>
          <a:p>
            <a:endParaRPr lang="en-US" dirty="0"/>
          </a:p>
          <a:p>
            <a:endParaRPr lang="en-US" dirty="0"/>
          </a:p>
          <a:p>
            <a:r>
              <a:rPr lang="en-US" dirty="0"/>
              <a:t>If you are moving out of state to places such as Florida,  Arizona, etc. you may want to explore local options. Other retirees think that the AARP plan is good.</a:t>
            </a:r>
          </a:p>
          <a:p>
            <a:r>
              <a:rPr lang="en-US" dirty="0"/>
              <a:t>Depending what happens with Affordable Care, some states have exchanges that may offer decent coverage.</a:t>
            </a:r>
          </a:p>
          <a:p>
            <a:pPr mar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22</a:t>
            </a:fld>
            <a:endParaRPr lang="en-US" dirty="0"/>
          </a:p>
        </p:txBody>
      </p:sp>
    </p:spTree>
    <p:extLst>
      <p:ext uri="{BB962C8B-B14F-4D97-AF65-F5344CB8AC3E}">
        <p14:creationId xmlns:p14="http://schemas.microsoft.com/office/powerpoint/2010/main" val="2377118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about Health Benefits For my Spouse?</a:t>
            </a:r>
          </a:p>
        </p:txBody>
      </p:sp>
      <p:sp>
        <p:nvSpPr>
          <p:cNvPr id="3" name="Content Placeholder 2"/>
          <p:cNvSpPr>
            <a:spLocks noGrp="1"/>
          </p:cNvSpPr>
          <p:nvPr>
            <p:ph idx="1"/>
          </p:nvPr>
        </p:nvSpPr>
        <p:spPr/>
        <p:txBody>
          <a:bodyPr/>
          <a:lstStyle/>
          <a:p>
            <a:r>
              <a:rPr lang="en-US" dirty="0"/>
              <a:t>The same plans and coverages apply.</a:t>
            </a:r>
          </a:p>
          <a:p>
            <a:endParaRPr lang="en-US" dirty="0"/>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23</a:t>
            </a:fld>
            <a:endParaRPr lang="en-US" dirty="0"/>
          </a:p>
        </p:txBody>
      </p:sp>
    </p:spTree>
    <p:extLst>
      <p:ext uri="{BB962C8B-B14F-4D97-AF65-F5344CB8AC3E}">
        <p14:creationId xmlns:p14="http://schemas.microsoft.com/office/powerpoint/2010/main" val="222497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about medical Benefits For my </a:t>
            </a:r>
            <a:r>
              <a:rPr lang="en-US" dirty="0">
                <a:solidFill>
                  <a:srgbClr val="FF0000"/>
                </a:solidFill>
              </a:rPr>
              <a:t>Spouse</a:t>
            </a:r>
            <a:r>
              <a:rPr lang="en-US" dirty="0"/>
              <a:t> if I predecease?</a:t>
            </a:r>
          </a:p>
        </p:txBody>
      </p:sp>
      <p:sp>
        <p:nvSpPr>
          <p:cNvPr id="3" name="Content Placeholder 2"/>
          <p:cNvSpPr>
            <a:spLocks noGrp="1"/>
          </p:cNvSpPr>
          <p:nvPr>
            <p:ph idx="1"/>
          </p:nvPr>
        </p:nvSpPr>
        <p:spPr/>
        <p:txBody>
          <a:bodyPr>
            <a:normAutofit/>
          </a:bodyPr>
          <a:lstStyle/>
          <a:p>
            <a:r>
              <a:rPr lang="en-US" dirty="0"/>
              <a:t>The 2019 single monthly </a:t>
            </a:r>
            <a:r>
              <a:rPr lang="en-US" b="1" dirty="0"/>
              <a:t>Survivor</a:t>
            </a:r>
            <a:r>
              <a:rPr lang="en-US" dirty="0"/>
              <a:t> rates are as follows for </a:t>
            </a:r>
            <a:r>
              <a:rPr lang="en-US" u="sng" dirty="0">
                <a:solidFill>
                  <a:srgbClr val="FF0000"/>
                </a:solidFill>
              </a:rPr>
              <a:t>under 65</a:t>
            </a:r>
            <a:r>
              <a:rPr lang="en-US" dirty="0"/>
              <a:t>:</a:t>
            </a:r>
          </a:p>
          <a:p>
            <a:r>
              <a:rPr lang="en-US" dirty="0"/>
              <a:t>Enhanced EPO $722.97 per month for single, $1679.00 for two-person and $1822.45 for family-no spouse; there is no family coverage.</a:t>
            </a:r>
          </a:p>
          <a:p>
            <a:r>
              <a:rPr lang="en-US" dirty="0"/>
              <a:t>Core Plan for single $672.97, two-person $1561.47 and family is $1694.88</a:t>
            </a:r>
          </a:p>
          <a:p>
            <a:r>
              <a:rPr lang="en-US" b="1" dirty="0"/>
              <a:t>If your spouse was an RCSD employee, then the rates that you will be charged are the same as any under 65 employee with the same choices on slide #22. </a:t>
            </a:r>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24</a:t>
            </a:fld>
            <a:endParaRPr lang="en-US" dirty="0"/>
          </a:p>
        </p:txBody>
      </p:sp>
    </p:spTree>
    <p:extLst>
      <p:ext uri="{BB962C8B-B14F-4D97-AF65-F5344CB8AC3E}">
        <p14:creationId xmlns:p14="http://schemas.microsoft.com/office/powerpoint/2010/main" val="814416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about medical Benefits For my Spouse if I predecease?</a:t>
            </a:r>
          </a:p>
        </p:txBody>
      </p:sp>
      <p:sp>
        <p:nvSpPr>
          <p:cNvPr id="3" name="Content Placeholder 2"/>
          <p:cNvSpPr>
            <a:spLocks noGrp="1"/>
          </p:cNvSpPr>
          <p:nvPr>
            <p:ph idx="1"/>
          </p:nvPr>
        </p:nvSpPr>
        <p:spPr/>
        <p:txBody>
          <a:bodyPr>
            <a:normAutofit/>
          </a:bodyPr>
          <a:lstStyle/>
          <a:p>
            <a:r>
              <a:rPr lang="en-US" dirty="0"/>
              <a:t>The 2019 single monthly </a:t>
            </a:r>
            <a:r>
              <a:rPr lang="en-US" b="1" dirty="0"/>
              <a:t>Survivor</a:t>
            </a:r>
            <a:r>
              <a:rPr lang="en-US" dirty="0"/>
              <a:t> rates are as follows for </a:t>
            </a:r>
            <a:r>
              <a:rPr lang="en-US" u="sng" dirty="0">
                <a:solidFill>
                  <a:srgbClr val="FF0000"/>
                </a:solidFill>
              </a:rPr>
              <a:t>over 65</a:t>
            </a:r>
            <a:r>
              <a:rPr lang="en-US" dirty="0"/>
              <a:t>:</a:t>
            </a:r>
          </a:p>
          <a:p>
            <a:r>
              <a:rPr lang="en-US" dirty="0"/>
              <a:t>Traditional Basic only: $217.18</a:t>
            </a:r>
          </a:p>
          <a:p>
            <a:r>
              <a:rPr lang="en-US" dirty="0"/>
              <a:t>Enhanced EPO $649.02</a:t>
            </a:r>
          </a:p>
          <a:p>
            <a:r>
              <a:rPr lang="en-US" dirty="0"/>
              <a:t>Preferred Gold Standard $262.66</a:t>
            </a:r>
          </a:p>
          <a:p>
            <a:r>
              <a:rPr lang="en-US" dirty="0"/>
              <a:t>Preferred God Buy Up $347.20</a:t>
            </a:r>
          </a:p>
          <a:p>
            <a:r>
              <a:rPr lang="en-US" dirty="0"/>
              <a:t>Medicare Blue Choice $275.68</a:t>
            </a:r>
          </a:p>
          <a:p>
            <a:endParaRPr lang="en-US" dirty="0"/>
          </a:p>
          <a:p>
            <a:r>
              <a:rPr lang="en-US" dirty="0"/>
              <a:t>There is no family plan available and the CORE plan is also unavailable.</a:t>
            </a:r>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25</a:t>
            </a:fld>
            <a:endParaRPr lang="en-US" dirty="0"/>
          </a:p>
        </p:txBody>
      </p:sp>
    </p:spTree>
    <p:extLst>
      <p:ext uri="{BB962C8B-B14F-4D97-AF65-F5344CB8AC3E}">
        <p14:creationId xmlns:p14="http://schemas.microsoft.com/office/powerpoint/2010/main" val="1490806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Insurance Last words</a:t>
            </a:r>
          </a:p>
        </p:txBody>
      </p:sp>
      <p:sp>
        <p:nvSpPr>
          <p:cNvPr id="3" name="Content Placeholder 2"/>
          <p:cNvSpPr>
            <a:spLocks noGrp="1"/>
          </p:cNvSpPr>
          <p:nvPr>
            <p:ph idx="1"/>
          </p:nvPr>
        </p:nvSpPr>
        <p:spPr/>
        <p:txBody>
          <a:bodyPr/>
          <a:lstStyle/>
          <a:p>
            <a:r>
              <a:rPr lang="en-US" dirty="0"/>
              <a:t>After retirement, you can not get coverage for a new spouse.</a:t>
            </a:r>
          </a:p>
          <a:p>
            <a:r>
              <a:rPr lang="is-IS" dirty="0"/>
              <a:t>Dependents stay covered until 26 even though you are paying the single coverage rate regardless of over or under 65.</a:t>
            </a:r>
          </a:p>
          <a:p>
            <a:r>
              <a:rPr lang="is-IS" dirty="0"/>
              <a:t>The Excellus service area includes</a:t>
            </a:r>
            <a:r>
              <a:rPr lang="is-IS"/>
              <a:t>: Livingston, Monore,Ontario, Sseneca, Wayne, Yates, Steuben, Schuyler, Chemung, Cayuga, Tompkins, Tioga, Oswego, Onondaga, Cortland and Broome</a:t>
            </a:r>
            <a:endParaRPr lang="is-IS" dirty="0"/>
          </a:p>
          <a:p>
            <a:r>
              <a:rPr lang="is-IS" dirty="0"/>
              <a:t>The MVP service area includes: Allegany, Cattaraugus, Chautauqua, Erie, Genesee, Livingston, Monroe, Niagara, Ontario, Orleans, Seneca, Steuben, Wayne, Wyoming, and Yates</a:t>
            </a:r>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26</a:t>
            </a:fld>
            <a:endParaRPr lang="en-US" dirty="0"/>
          </a:p>
        </p:txBody>
      </p:sp>
    </p:spTree>
    <p:extLst>
      <p:ext uri="{BB962C8B-B14F-4D97-AF65-F5344CB8AC3E}">
        <p14:creationId xmlns:p14="http://schemas.microsoft.com/office/powerpoint/2010/main" val="1296908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Insurance Last words</a:t>
            </a:r>
          </a:p>
        </p:txBody>
      </p:sp>
      <p:sp>
        <p:nvSpPr>
          <p:cNvPr id="3" name="Content Placeholder 2"/>
          <p:cNvSpPr>
            <a:spLocks noGrp="1"/>
          </p:cNvSpPr>
          <p:nvPr>
            <p:ph idx="1"/>
          </p:nvPr>
        </p:nvSpPr>
        <p:spPr/>
        <p:txBody>
          <a:bodyPr/>
          <a:lstStyle/>
          <a:p>
            <a:r>
              <a:rPr lang="en-US" dirty="0"/>
              <a:t>You will elect a plan over the summer that is effective September first.</a:t>
            </a:r>
          </a:p>
          <a:p>
            <a:r>
              <a:rPr lang="en-US" dirty="0"/>
              <a:t>Yes, you can switch two months later</a:t>
            </a:r>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27</a:t>
            </a:fld>
            <a:endParaRPr lang="en-US" dirty="0"/>
          </a:p>
        </p:txBody>
      </p:sp>
    </p:spTree>
    <p:extLst>
      <p:ext uri="{BB962C8B-B14F-4D97-AF65-F5344CB8AC3E}">
        <p14:creationId xmlns:p14="http://schemas.microsoft.com/office/powerpoint/2010/main" val="2933342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RTA After Retirement</a:t>
            </a:r>
          </a:p>
        </p:txBody>
      </p:sp>
      <p:sp>
        <p:nvSpPr>
          <p:cNvPr id="3" name="Content Placeholder 2"/>
          <p:cNvSpPr>
            <a:spLocks noGrp="1"/>
          </p:cNvSpPr>
          <p:nvPr>
            <p:ph idx="1"/>
          </p:nvPr>
        </p:nvSpPr>
        <p:spPr/>
        <p:txBody>
          <a:bodyPr/>
          <a:lstStyle/>
          <a:p>
            <a:r>
              <a:rPr lang="en-US" dirty="0"/>
              <a:t>The RTA Retirement Party is usually scheduled in early June.  The exact date will be widely advertised.  You and one invitee are guests of the Association.</a:t>
            </a:r>
          </a:p>
          <a:p>
            <a:r>
              <a:rPr lang="en-US" dirty="0"/>
              <a:t>Please consider joining Rochester Retired Teachers Association (RRTA).  They have many great activities and opportunities to volunteer as well as continue your membership in the union.  Charlie Dean, RRTA Chair, will tell you all about it at the retirement dinner.</a:t>
            </a:r>
          </a:p>
          <a:p>
            <a:r>
              <a:rPr lang="en-US" dirty="0"/>
              <a:t>There is another retiree organization.  A representative will be at this dinner and share its activities.</a:t>
            </a:r>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28</a:t>
            </a:fld>
            <a:endParaRPr lang="en-US" dirty="0"/>
          </a:p>
        </p:txBody>
      </p:sp>
    </p:spTree>
    <p:extLst>
      <p:ext uri="{BB962C8B-B14F-4D97-AF65-F5344CB8AC3E}">
        <p14:creationId xmlns:p14="http://schemas.microsoft.com/office/powerpoint/2010/main" val="1121255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Answers</a:t>
            </a:r>
            <a:r>
              <a:rPr lang="is-IS"/>
              <a:t>…..</a:t>
            </a:r>
            <a:endParaRPr lang="en-US" dirty="0"/>
          </a:p>
        </p:txBody>
      </p:sp>
      <p:sp>
        <p:nvSpPr>
          <p:cNvPr id="3" name="Content Placeholder 2"/>
          <p:cNvSpPr>
            <a:spLocks noGrp="1"/>
          </p:cNvSpPr>
          <p:nvPr>
            <p:ph idx="1"/>
          </p:nvPr>
        </p:nvSpPr>
        <p:spPr/>
        <p:txBody>
          <a:bodyPr/>
          <a:lstStyle/>
          <a:p>
            <a:r>
              <a:rPr lang="en-US" dirty="0"/>
              <a:t>RRTA Chairperson is very knowledgeable about medical coverage.  You may contact him at </a:t>
            </a:r>
            <a:r>
              <a:rPr lang="en-US" dirty="0">
                <a:hlinkClick r:id="rId2"/>
              </a:rPr>
              <a:t>DEANSWIM@aol.com</a:t>
            </a:r>
            <a:r>
              <a:rPr lang="en-US" dirty="0"/>
              <a:t> or (585) 865-1730.</a:t>
            </a:r>
          </a:p>
          <a:p>
            <a:endParaRPr lang="en-US" dirty="0"/>
          </a:p>
          <a:p>
            <a:r>
              <a:rPr lang="en-US" dirty="0"/>
              <a:t>You may also contact the RTA Office.</a:t>
            </a:r>
          </a:p>
        </p:txBody>
      </p:sp>
      <p:sp>
        <p:nvSpPr>
          <p:cNvPr id="4" name="Slide Number Placeholder 3"/>
          <p:cNvSpPr>
            <a:spLocks noGrp="1"/>
          </p:cNvSpPr>
          <p:nvPr>
            <p:ph type="sldNum" sz="quarter" idx="12"/>
          </p:nvPr>
        </p:nvSpPr>
        <p:spPr/>
        <p:txBody>
          <a:bodyPr/>
          <a:lstStyle/>
          <a:p>
            <a:fld id="{E375B99D-761D-6A4E-B7ED-BEA6BC62323C}" type="slidenum">
              <a:rPr lang="en-US" smtClean="0"/>
              <a:t>29</a:t>
            </a:fld>
            <a:endParaRPr lang="en-US" dirty="0"/>
          </a:p>
        </p:txBody>
      </p:sp>
    </p:spTree>
    <p:extLst>
      <p:ext uri="{BB962C8B-B14F-4D97-AF65-F5344CB8AC3E}">
        <p14:creationId xmlns:p14="http://schemas.microsoft.com/office/powerpoint/2010/main" val="1653593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D31C-5ACA-DC4B-BE13-7794DDA69AD8}"/>
              </a:ext>
            </a:extLst>
          </p:cNvPr>
          <p:cNvSpPr>
            <a:spLocks noGrp="1"/>
          </p:cNvSpPr>
          <p:nvPr>
            <p:ph type="title"/>
          </p:nvPr>
        </p:nvSpPr>
        <p:spPr/>
        <p:txBody>
          <a:bodyPr>
            <a:normAutofit/>
          </a:bodyPr>
          <a:lstStyle/>
          <a:p>
            <a:r>
              <a:rPr lang="en-US" dirty="0"/>
              <a:t>Step Three: Know your RCSD      Retiree Health Benefits</a:t>
            </a:r>
          </a:p>
        </p:txBody>
      </p:sp>
      <p:sp>
        <p:nvSpPr>
          <p:cNvPr id="3" name="Content Placeholder 2">
            <a:extLst>
              <a:ext uri="{FF2B5EF4-FFF2-40B4-BE49-F238E27FC236}">
                <a16:creationId xmlns:a16="http://schemas.microsoft.com/office/drawing/2014/main" id="{CFD17D64-9D31-674E-AEB6-94FFF3220530}"/>
              </a:ext>
            </a:extLst>
          </p:cNvPr>
          <p:cNvSpPr>
            <a:spLocks noGrp="1"/>
          </p:cNvSpPr>
          <p:nvPr>
            <p:ph idx="1"/>
          </p:nvPr>
        </p:nvSpPr>
        <p:spPr/>
        <p:txBody>
          <a:bodyPr/>
          <a:lstStyle/>
          <a:p>
            <a:r>
              <a:rPr lang="en-US" dirty="0"/>
              <a:t>Rates</a:t>
            </a:r>
          </a:p>
          <a:p>
            <a:r>
              <a:rPr lang="en-US" dirty="0"/>
              <a:t>Open Enrollment</a:t>
            </a:r>
          </a:p>
          <a:p>
            <a:r>
              <a:rPr lang="en-US" dirty="0"/>
              <a:t>Medical and Dental</a:t>
            </a:r>
          </a:p>
        </p:txBody>
      </p:sp>
      <p:sp>
        <p:nvSpPr>
          <p:cNvPr id="4" name="Slide Number Placeholder 3">
            <a:extLst>
              <a:ext uri="{FF2B5EF4-FFF2-40B4-BE49-F238E27FC236}">
                <a16:creationId xmlns:a16="http://schemas.microsoft.com/office/drawing/2014/main" id="{1D38365E-EF08-2F44-B0BB-08C1A7DBB545}"/>
              </a:ext>
            </a:extLst>
          </p:cNvPr>
          <p:cNvSpPr>
            <a:spLocks noGrp="1"/>
          </p:cNvSpPr>
          <p:nvPr>
            <p:ph type="sldNum" sz="quarter" idx="12"/>
          </p:nvPr>
        </p:nvSpPr>
        <p:spPr/>
        <p:txBody>
          <a:bodyPr/>
          <a:lstStyle/>
          <a:p>
            <a:fld id="{E375B99D-761D-6A4E-B7ED-BEA6BC62323C}" type="slidenum">
              <a:rPr lang="en-US" smtClean="0"/>
              <a:t>3</a:t>
            </a:fld>
            <a:endParaRPr lang="en-US" dirty="0"/>
          </a:p>
        </p:txBody>
      </p:sp>
    </p:spTree>
    <p:extLst>
      <p:ext uri="{BB962C8B-B14F-4D97-AF65-F5344CB8AC3E}">
        <p14:creationId xmlns:p14="http://schemas.microsoft.com/office/powerpoint/2010/main" val="3147677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169689"/>
          </a:xfrm>
        </p:spPr>
        <p:txBody>
          <a:bodyPr/>
          <a:lstStyle/>
          <a:p>
            <a:r>
              <a:rPr lang="en-US" dirty="0"/>
              <a:t>Step one:  Getting Ready</a:t>
            </a:r>
          </a:p>
        </p:txBody>
      </p:sp>
      <p:sp>
        <p:nvSpPr>
          <p:cNvPr id="3" name="Content Placeholder 2"/>
          <p:cNvSpPr>
            <a:spLocks noGrp="1"/>
          </p:cNvSpPr>
          <p:nvPr>
            <p:ph idx="1"/>
          </p:nvPr>
        </p:nvSpPr>
        <p:spPr/>
        <p:txBody>
          <a:bodyPr>
            <a:normAutofit/>
          </a:bodyPr>
          <a:lstStyle/>
          <a:p>
            <a:pPr marL="0" indent="0">
              <a:buNone/>
            </a:pPr>
            <a:endParaRPr lang="en-US" dirty="0"/>
          </a:p>
          <a:p>
            <a:r>
              <a:rPr lang="en-US" dirty="0"/>
              <a:t>If you have not spoken to a NYSTRS representative, you should schedule a </a:t>
            </a:r>
            <a:r>
              <a:rPr lang="en-US" b="1" u="sng" dirty="0"/>
              <a:t>video conference </a:t>
            </a:r>
            <a:r>
              <a:rPr lang="en-US" dirty="0"/>
              <a:t>ASAP.   Simply call 1 800-348-7298 ext. 6100.</a:t>
            </a:r>
          </a:p>
          <a:p>
            <a:r>
              <a:rPr lang="en-US" dirty="0"/>
              <a:t>While on the website, if you haven’t already registered, now is the time to create a NYSTRS account.  </a:t>
            </a:r>
            <a:r>
              <a:rPr lang="en-US" b="1" u="sng" dirty="0"/>
              <a:t>You will need your NYSTRS number</a:t>
            </a:r>
            <a:r>
              <a:rPr lang="en-US" dirty="0"/>
              <a:t>. (It appears on your annual statement.)</a:t>
            </a:r>
          </a:p>
        </p:txBody>
      </p:sp>
      <p:sp>
        <p:nvSpPr>
          <p:cNvPr id="4" name="Slide Number Placeholder 3"/>
          <p:cNvSpPr>
            <a:spLocks noGrp="1"/>
          </p:cNvSpPr>
          <p:nvPr>
            <p:ph type="sldNum" sz="quarter" idx="12"/>
          </p:nvPr>
        </p:nvSpPr>
        <p:spPr/>
        <p:txBody>
          <a:bodyPr/>
          <a:lstStyle/>
          <a:p>
            <a:fld id="{E375B99D-761D-6A4E-B7ED-BEA6BC62323C}" type="slidenum">
              <a:rPr lang="en-US" smtClean="0"/>
              <a:t>4</a:t>
            </a:fld>
            <a:endParaRPr lang="en-US" dirty="0"/>
          </a:p>
        </p:txBody>
      </p:sp>
    </p:spTree>
    <p:extLst>
      <p:ext uri="{BB962C8B-B14F-4D97-AF65-F5344CB8AC3E}">
        <p14:creationId xmlns:p14="http://schemas.microsoft.com/office/powerpoint/2010/main" val="308378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one:  Where is the NYSTRS Application Found?</a:t>
            </a:r>
          </a:p>
        </p:txBody>
      </p:sp>
      <p:sp>
        <p:nvSpPr>
          <p:cNvPr id="3" name="Content Placeholder 2"/>
          <p:cNvSpPr>
            <a:spLocks noGrp="1"/>
          </p:cNvSpPr>
          <p:nvPr>
            <p:ph idx="1"/>
          </p:nvPr>
        </p:nvSpPr>
        <p:spPr/>
        <p:txBody>
          <a:bodyPr>
            <a:normAutofit/>
          </a:bodyPr>
          <a:lstStyle/>
          <a:p>
            <a:pPr marL="0" indent="0">
              <a:buNone/>
            </a:pPr>
            <a:endParaRPr lang="en-US" dirty="0"/>
          </a:p>
          <a:p>
            <a:r>
              <a:rPr lang="en-US" dirty="0"/>
              <a:t>Forms are </a:t>
            </a:r>
            <a:r>
              <a:rPr lang="en-US" dirty="0">
                <a:solidFill>
                  <a:srgbClr val="FF0000"/>
                </a:solidFill>
              </a:rPr>
              <a:t>available</a:t>
            </a:r>
            <a:r>
              <a:rPr lang="en-US" dirty="0"/>
              <a:t> today </a:t>
            </a:r>
            <a:r>
              <a:rPr lang="en-US" dirty="0">
                <a:solidFill>
                  <a:srgbClr val="FF0000"/>
                </a:solidFill>
              </a:rPr>
              <a:t>OR</a:t>
            </a:r>
          </a:p>
          <a:p>
            <a:r>
              <a:rPr lang="en-US" dirty="0"/>
              <a:t>Go to NYSTRS.org and hover over “Forms”.  Select “Retirement Related Forms”, select “Application” and print out the application.   </a:t>
            </a:r>
          </a:p>
        </p:txBody>
      </p:sp>
      <p:sp>
        <p:nvSpPr>
          <p:cNvPr id="4" name="Slide Number Placeholder 3"/>
          <p:cNvSpPr>
            <a:spLocks noGrp="1"/>
          </p:cNvSpPr>
          <p:nvPr>
            <p:ph type="sldNum" sz="quarter" idx="12"/>
          </p:nvPr>
        </p:nvSpPr>
        <p:spPr/>
        <p:txBody>
          <a:bodyPr/>
          <a:lstStyle/>
          <a:p>
            <a:fld id="{E375B99D-761D-6A4E-B7ED-BEA6BC62323C}" type="slidenum">
              <a:rPr lang="en-US" smtClean="0"/>
              <a:t>5</a:t>
            </a:fld>
            <a:endParaRPr lang="en-US" dirty="0"/>
          </a:p>
        </p:txBody>
      </p:sp>
    </p:spTree>
    <p:extLst>
      <p:ext uri="{BB962C8B-B14F-4D97-AF65-F5344CB8AC3E}">
        <p14:creationId xmlns:p14="http://schemas.microsoft.com/office/powerpoint/2010/main" val="58514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one:  What if I need help completing it?</a:t>
            </a:r>
          </a:p>
        </p:txBody>
      </p:sp>
      <p:sp>
        <p:nvSpPr>
          <p:cNvPr id="3" name="Content Placeholder 2"/>
          <p:cNvSpPr>
            <a:spLocks noGrp="1"/>
          </p:cNvSpPr>
          <p:nvPr>
            <p:ph idx="1"/>
          </p:nvPr>
        </p:nvSpPr>
        <p:spPr/>
        <p:txBody>
          <a:bodyPr>
            <a:normAutofit/>
          </a:bodyPr>
          <a:lstStyle/>
          <a:p>
            <a:r>
              <a:rPr lang="en-US" dirty="0"/>
              <a:t>When you go to your videoconference, take along your financial advisor and/or spouse or closest relative.  The TRS representative will send you printouts for any of the retirement options you are considering.</a:t>
            </a:r>
          </a:p>
          <a:p>
            <a:r>
              <a:rPr lang="en-US" dirty="0"/>
              <a:t>Charlie Dean is the Chairperson of the Rochester Retired Teachers Association and can give you great assistance. </a:t>
            </a:r>
          </a:p>
          <a:p>
            <a:r>
              <a:rPr lang="en-US" dirty="0"/>
              <a:t>Charlie’s contact information is </a:t>
            </a:r>
            <a:r>
              <a:rPr lang="en-US" dirty="0">
                <a:hlinkClick r:id="rId2"/>
              </a:rPr>
              <a:t>deanswim@aol.com</a:t>
            </a:r>
            <a:r>
              <a:rPr lang="en-US" dirty="0"/>
              <a:t> or (585-865-1735)</a:t>
            </a:r>
          </a:p>
          <a:p>
            <a:r>
              <a:rPr lang="en-US" dirty="0"/>
              <a:t>Caution: the TRS representative is the only </a:t>
            </a:r>
            <a:r>
              <a:rPr lang="en-US" u="sng" dirty="0"/>
              <a:t>trained</a:t>
            </a:r>
            <a:r>
              <a:rPr lang="en-US" dirty="0"/>
              <a:t> retirement advisor.</a:t>
            </a:r>
          </a:p>
        </p:txBody>
      </p:sp>
      <p:sp>
        <p:nvSpPr>
          <p:cNvPr id="4" name="Slide Number Placeholder 3"/>
          <p:cNvSpPr>
            <a:spLocks noGrp="1"/>
          </p:cNvSpPr>
          <p:nvPr>
            <p:ph type="sldNum" sz="quarter" idx="12"/>
          </p:nvPr>
        </p:nvSpPr>
        <p:spPr/>
        <p:txBody>
          <a:bodyPr/>
          <a:lstStyle/>
          <a:p>
            <a:fld id="{E375B99D-761D-6A4E-B7ED-BEA6BC62323C}" type="slidenum">
              <a:rPr lang="en-US" smtClean="0"/>
              <a:t>6</a:t>
            </a:fld>
            <a:endParaRPr lang="en-US" dirty="0"/>
          </a:p>
        </p:txBody>
      </p:sp>
    </p:spTree>
    <p:extLst>
      <p:ext uri="{BB962C8B-B14F-4D97-AF65-F5344CB8AC3E}">
        <p14:creationId xmlns:p14="http://schemas.microsoft.com/office/powerpoint/2010/main" val="1006488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282D-35CF-B541-9E2A-95AB6914787A}"/>
              </a:ext>
            </a:extLst>
          </p:cNvPr>
          <p:cNvSpPr>
            <a:spLocks noGrp="1"/>
          </p:cNvSpPr>
          <p:nvPr>
            <p:ph type="title"/>
          </p:nvPr>
        </p:nvSpPr>
        <p:spPr/>
        <p:txBody>
          <a:bodyPr/>
          <a:lstStyle/>
          <a:p>
            <a:r>
              <a:rPr lang="en-US" dirty="0"/>
              <a:t>Step One: When can I retire without penalty?</a:t>
            </a:r>
          </a:p>
        </p:txBody>
      </p:sp>
      <p:sp>
        <p:nvSpPr>
          <p:cNvPr id="3" name="Content Placeholder 2">
            <a:extLst>
              <a:ext uri="{FF2B5EF4-FFF2-40B4-BE49-F238E27FC236}">
                <a16:creationId xmlns:a16="http://schemas.microsoft.com/office/drawing/2014/main" id="{E3D137C3-FA38-CB40-84A1-29B48E959E74}"/>
              </a:ext>
            </a:extLst>
          </p:cNvPr>
          <p:cNvSpPr>
            <a:spLocks noGrp="1"/>
          </p:cNvSpPr>
          <p:nvPr>
            <p:ph idx="1"/>
          </p:nvPr>
        </p:nvSpPr>
        <p:spPr/>
        <p:txBody>
          <a:bodyPr/>
          <a:lstStyle/>
          <a:p>
            <a:pPr lvl="0"/>
            <a:r>
              <a:rPr lang="en-US" dirty="0"/>
              <a:t>Tier 1: For membership dates before 7/1/73; 35 years </a:t>
            </a:r>
            <a:r>
              <a:rPr lang="en-US" dirty="0">
                <a:solidFill>
                  <a:srgbClr val="FF0000"/>
                </a:solidFill>
              </a:rPr>
              <a:t>or</a:t>
            </a:r>
            <a:r>
              <a:rPr lang="en-US" dirty="0"/>
              <a:t> age 55 (minimum of 5 years)</a:t>
            </a:r>
          </a:p>
          <a:p>
            <a:pPr lvl="0"/>
            <a:r>
              <a:rPr lang="en-US" dirty="0"/>
              <a:t>Tier 2: For membership dates between 7/1/73 and 7/26/76; age 55 (minimum of 5 years)</a:t>
            </a:r>
          </a:p>
          <a:p>
            <a:pPr lvl="0"/>
            <a:r>
              <a:rPr lang="en-US" dirty="0"/>
              <a:t>Tier 3: For membership dates between 7/27/76 and 8/31/83; 55 (minimum of 5 years)</a:t>
            </a:r>
          </a:p>
          <a:p>
            <a:pPr lvl="0"/>
            <a:r>
              <a:rPr lang="en-US" dirty="0"/>
              <a:t>Tier 4: For membership dates between 9/1/83 and 12/31/09; 55 (minimum of 5 years)</a:t>
            </a:r>
          </a:p>
          <a:p>
            <a:pPr lvl="0"/>
            <a:r>
              <a:rPr lang="en-US" dirty="0"/>
              <a:t>Tier 5: For membership dates between 1/1/2010 and 3/31/12; age 55 (minimum of 10 years)</a:t>
            </a:r>
          </a:p>
          <a:p>
            <a:pPr lvl="0"/>
            <a:r>
              <a:rPr lang="en-US" dirty="0"/>
              <a:t>Tier 6: For membership dates on or after 4/1/12; age 55 (minimum of 10 years)</a:t>
            </a:r>
          </a:p>
          <a:p>
            <a:endParaRPr lang="en-US" dirty="0"/>
          </a:p>
        </p:txBody>
      </p:sp>
      <p:sp>
        <p:nvSpPr>
          <p:cNvPr id="4" name="Slide Number Placeholder 3">
            <a:extLst>
              <a:ext uri="{FF2B5EF4-FFF2-40B4-BE49-F238E27FC236}">
                <a16:creationId xmlns:a16="http://schemas.microsoft.com/office/drawing/2014/main" id="{F4A577F6-CEFC-454F-B6AA-FEE526FA7C23}"/>
              </a:ext>
            </a:extLst>
          </p:cNvPr>
          <p:cNvSpPr>
            <a:spLocks noGrp="1"/>
          </p:cNvSpPr>
          <p:nvPr>
            <p:ph type="sldNum" sz="quarter" idx="12"/>
          </p:nvPr>
        </p:nvSpPr>
        <p:spPr/>
        <p:txBody>
          <a:bodyPr/>
          <a:lstStyle/>
          <a:p>
            <a:fld id="{E375B99D-761D-6A4E-B7ED-BEA6BC62323C}" type="slidenum">
              <a:rPr lang="en-US" smtClean="0"/>
              <a:t>7</a:t>
            </a:fld>
            <a:endParaRPr lang="en-US" dirty="0"/>
          </a:p>
        </p:txBody>
      </p:sp>
    </p:spTree>
    <p:extLst>
      <p:ext uri="{BB962C8B-B14F-4D97-AF65-F5344CB8AC3E}">
        <p14:creationId xmlns:p14="http://schemas.microsoft.com/office/powerpoint/2010/main" val="2114417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Retirement System Last words</a:t>
            </a:r>
          </a:p>
        </p:txBody>
      </p:sp>
      <p:sp>
        <p:nvSpPr>
          <p:cNvPr id="3" name="Content Placeholder 2"/>
          <p:cNvSpPr>
            <a:spLocks noGrp="1"/>
          </p:cNvSpPr>
          <p:nvPr>
            <p:ph idx="1"/>
          </p:nvPr>
        </p:nvSpPr>
        <p:spPr/>
        <p:txBody>
          <a:bodyPr/>
          <a:lstStyle/>
          <a:p>
            <a:r>
              <a:rPr lang="en-US" dirty="0"/>
              <a:t>The forms for prior service credit are also available on the website. (</a:t>
            </a:r>
            <a:r>
              <a:rPr lang="en-US" dirty="0">
                <a:solidFill>
                  <a:srgbClr val="FF0000"/>
                </a:solidFill>
              </a:rPr>
              <a:t>Available today</a:t>
            </a:r>
            <a:r>
              <a:rPr lang="en-US" dirty="0"/>
              <a:t>)</a:t>
            </a:r>
          </a:p>
          <a:p>
            <a:r>
              <a:rPr lang="en-US" dirty="0"/>
              <a:t>You are guaranteed that you will receive 90% of your pension from the month following your retirement until the following April.</a:t>
            </a:r>
          </a:p>
          <a:p>
            <a:r>
              <a:rPr lang="en-US" dirty="0"/>
              <a:t>From April on, you are receiving 100% of you pension</a:t>
            </a:r>
            <a:r>
              <a:rPr lang="en-US" dirty="0">
                <a:solidFill>
                  <a:srgbClr val="FF0000"/>
                </a:solidFill>
              </a:rPr>
              <a:t>, plus any backpay through April.</a:t>
            </a:r>
          </a:p>
          <a:p>
            <a:r>
              <a:rPr lang="en-US" dirty="0"/>
              <a:t>After 5 years, your benefit will be increased by a COLA adjustment based on the first $18,000 of your pension.</a:t>
            </a:r>
          </a:p>
          <a:p>
            <a:r>
              <a:rPr lang="en-US" dirty="0"/>
              <a:t>Signing up for a video conference:  1-800-342-7298 x 6100 or schedule through your NYSTRS account (MYNYSTRS).</a:t>
            </a:r>
          </a:p>
        </p:txBody>
      </p:sp>
      <p:sp>
        <p:nvSpPr>
          <p:cNvPr id="4" name="Slide Number Placeholder 3"/>
          <p:cNvSpPr>
            <a:spLocks noGrp="1"/>
          </p:cNvSpPr>
          <p:nvPr>
            <p:ph type="sldNum" sz="quarter" idx="12"/>
          </p:nvPr>
        </p:nvSpPr>
        <p:spPr/>
        <p:txBody>
          <a:bodyPr/>
          <a:lstStyle/>
          <a:p>
            <a:fld id="{E375B99D-761D-6A4E-B7ED-BEA6BC62323C}" type="slidenum">
              <a:rPr lang="en-US" smtClean="0"/>
              <a:t>8</a:t>
            </a:fld>
            <a:endParaRPr lang="en-US" dirty="0"/>
          </a:p>
        </p:txBody>
      </p:sp>
    </p:spTree>
    <p:extLst>
      <p:ext uri="{BB962C8B-B14F-4D97-AF65-F5344CB8AC3E}">
        <p14:creationId xmlns:p14="http://schemas.microsoft.com/office/powerpoint/2010/main" val="1187321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one: “Parting” shots</a:t>
            </a:r>
          </a:p>
        </p:txBody>
      </p:sp>
      <p:sp>
        <p:nvSpPr>
          <p:cNvPr id="3" name="Content Placeholder 2"/>
          <p:cNvSpPr>
            <a:spLocks noGrp="1"/>
          </p:cNvSpPr>
          <p:nvPr>
            <p:ph idx="1"/>
          </p:nvPr>
        </p:nvSpPr>
        <p:spPr/>
        <p:txBody>
          <a:bodyPr/>
          <a:lstStyle/>
          <a:p>
            <a:endParaRPr lang="en-US" dirty="0"/>
          </a:p>
          <a:p>
            <a:endParaRPr lang="en-US" dirty="0"/>
          </a:p>
          <a:p>
            <a:r>
              <a:rPr lang="en-US" dirty="0"/>
              <a:t>The TRS application must be notarized.  Bernadette Ferrara, our RTA Office manager, can do this free of charge.  Just call ahead to arrange for a convenient time (546-2681).</a:t>
            </a:r>
          </a:p>
          <a:p>
            <a:r>
              <a:rPr lang="en-US" dirty="0"/>
              <a:t>We suggest sending the original Certified, Return Receipt Requested and a second copy via regular US mail.</a:t>
            </a:r>
          </a:p>
          <a:p>
            <a:r>
              <a:rPr lang="en-US" dirty="0"/>
              <a:t>Keep a copy for yourself.</a:t>
            </a:r>
          </a:p>
        </p:txBody>
      </p:sp>
      <p:sp>
        <p:nvSpPr>
          <p:cNvPr id="4" name="Slide Number Placeholder 3"/>
          <p:cNvSpPr>
            <a:spLocks noGrp="1"/>
          </p:cNvSpPr>
          <p:nvPr>
            <p:ph type="sldNum" sz="quarter" idx="12"/>
          </p:nvPr>
        </p:nvSpPr>
        <p:spPr/>
        <p:txBody>
          <a:bodyPr/>
          <a:lstStyle/>
          <a:p>
            <a:fld id="{E375B99D-761D-6A4E-B7ED-BEA6BC62323C}" type="slidenum">
              <a:rPr lang="en-US" smtClean="0"/>
              <a:t>9</a:t>
            </a:fld>
            <a:endParaRPr lang="en-US" dirty="0"/>
          </a:p>
        </p:txBody>
      </p:sp>
    </p:spTree>
    <p:extLst>
      <p:ext uri="{BB962C8B-B14F-4D97-AF65-F5344CB8AC3E}">
        <p14:creationId xmlns:p14="http://schemas.microsoft.com/office/powerpoint/2010/main" val="117123927"/>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majorFont>
      <a:minorFont>
        <a:latin typeface="Gill Sans MT" panose="020B0502020104020203"/>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5020</TotalTime>
  <Words>2046</Words>
  <Application>Microsoft Macintosh PowerPoint</Application>
  <PresentationFormat>Widescreen</PresentationFormat>
  <Paragraphs>180</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Gill Sans MT</vt:lpstr>
      <vt:lpstr>Impact</vt:lpstr>
      <vt:lpstr>Badge</vt:lpstr>
      <vt:lpstr>Seriously Considering Retirement?</vt:lpstr>
      <vt:lpstr>What do I Have to d0?</vt:lpstr>
      <vt:lpstr>Step Three: Know your RCSD      Retiree Health Benefits</vt:lpstr>
      <vt:lpstr>Step one:  Getting Ready</vt:lpstr>
      <vt:lpstr>Step one:  Where is the NYSTRS Application Found?</vt:lpstr>
      <vt:lpstr>Step one:  What if I need help completing it?</vt:lpstr>
      <vt:lpstr>Step One: When can I retire without penalty?</vt:lpstr>
      <vt:lpstr>Retirement System Last words</vt:lpstr>
      <vt:lpstr>Step one: “Parting” shots</vt:lpstr>
      <vt:lpstr>Step two: Notify the RCSd </vt:lpstr>
      <vt:lpstr>Step Two: Absentee Reduction Monies</vt:lpstr>
      <vt:lpstr>Step Two: Absentee Reduction Monies</vt:lpstr>
      <vt:lpstr>Step Two: Section 60  Absentee Reduction Plan or ARP</vt:lpstr>
      <vt:lpstr>Step two: Why is there a March 1 deadline?   [arp continued]</vt:lpstr>
      <vt:lpstr>           Step two:  Health Benefits</vt:lpstr>
      <vt:lpstr>What about Dental Benefits? COBRA and MetLife </vt:lpstr>
      <vt:lpstr>What about medical Benefits? Under 65</vt:lpstr>
      <vt:lpstr>What about medical Benefits after 65? [Rochester Service Area]</vt:lpstr>
      <vt:lpstr>What about medical Benefits after 65? [Rochester Service Area]</vt:lpstr>
      <vt:lpstr>What about medical Benefits OVER 65?  [Rochester service area]</vt:lpstr>
      <vt:lpstr>What about medical Benefits? [out of the Rochester service area]</vt:lpstr>
      <vt:lpstr>What about medical Benefits? [out of the Rochester service area]</vt:lpstr>
      <vt:lpstr>What about Health Benefits For my Spouse?</vt:lpstr>
      <vt:lpstr>What about medical Benefits For my Spouse if I predecease?</vt:lpstr>
      <vt:lpstr>What about medical Benefits For my Spouse if I predecease?</vt:lpstr>
      <vt:lpstr>Health Insurance Last words</vt:lpstr>
      <vt:lpstr>Health Insurance Last words</vt:lpstr>
      <vt:lpstr>RTA After Retirement</vt:lpstr>
      <vt:lpstr>Questions and Answers…..</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Considering Retirement?</dc:title>
  <dc:creator>maskerade6@aol.com</dc:creator>
  <cp:lastModifiedBy>Bill Gerber</cp:lastModifiedBy>
  <cp:revision>76</cp:revision>
  <cp:lastPrinted>2017-01-09T16:38:23Z</cp:lastPrinted>
  <dcterms:created xsi:type="dcterms:W3CDTF">2017-01-06T13:46:39Z</dcterms:created>
  <dcterms:modified xsi:type="dcterms:W3CDTF">2019-01-24T16:32:32Z</dcterms:modified>
</cp:coreProperties>
</file>