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77" r:id="rId9"/>
    <p:sldId id="280" r:id="rId10"/>
    <p:sldId id="263" r:id="rId11"/>
    <p:sldId id="264" r:id="rId12"/>
    <p:sldId id="278" r:id="rId13"/>
    <p:sldId id="265" r:id="rId14"/>
    <p:sldId id="270" r:id="rId15"/>
    <p:sldId id="266" r:id="rId16"/>
    <p:sldId id="267" r:id="rId17"/>
    <p:sldId id="268" r:id="rId18"/>
    <p:sldId id="269" r:id="rId19"/>
    <p:sldId id="271" r:id="rId20"/>
    <p:sldId id="279" r:id="rId21"/>
    <p:sldId id="272" r:id="rId22"/>
    <p:sldId id="273" r:id="rId23"/>
    <p:sldId id="275" r:id="rId24"/>
    <p:sldId id="274"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26"/>
    <p:restoredTop sz="94674"/>
  </p:normalViewPr>
  <p:slideViewPr>
    <p:cSldViewPr snapToGrid="0" snapToObjects="1">
      <p:cViewPr varScale="1">
        <p:scale>
          <a:sx n="149" d="100"/>
          <a:sy n="149" d="100"/>
        </p:scale>
        <p:origin x="1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64628-66D8-9445-9018-42DFBA822A96}" type="datetimeFigureOut">
              <a:rPr lang="en-US" smtClean="0"/>
              <a:t>1/23/18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33ADB-D9A1-304B-8DBC-4F8A393DE6CF}" type="slidenum">
              <a:rPr lang="en-US" smtClean="0"/>
              <a:t>‹#›</a:t>
            </a:fld>
            <a:endParaRPr lang="en-US"/>
          </a:p>
        </p:txBody>
      </p:sp>
    </p:spTree>
    <p:extLst>
      <p:ext uri="{BB962C8B-B14F-4D97-AF65-F5344CB8AC3E}">
        <p14:creationId xmlns:p14="http://schemas.microsoft.com/office/powerpoint/2010/main" val="1322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E4D50-57D3-0A4D-9AE9-EE0CB2318873}" type="datetimeFigureOut">
              <a:rPr lang="en-US" smtClean="0"/>
              <a:t>1/23/18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0E35-92A0-F149-895D-324D8B6251FF}" type="slidenum">
              <a:rPr lang="en-US" smtClean="0"/>
              <a:t>‹#›</a:t>
            </a:fld>
            <a:endParaRPr lang="en-US"/>
          </a:p>
        </p:txBody>
      </p:sp>
    </p:spTree>
    <p:extLst>
      <p:ext uri="{BB962C8B-B14F-4D97-AF65-F5344CB8AC3E}">
        <p14:creationId xmlns:p14="http://schemas.microsoft.com/office/powerpoint/2010/main" val="152666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CD0E35-92A0-F149-895D-324D8B6251FF}" type="slidenum">
              <a:rPr lang="en-US" smtClean="0"/>
              <a:t>16</a:t>
            </a:fld>
            <a:endParaRPr lang="en-US"/>
          </a:p>
        </p:txBody>
      </p:sp>
    </p:spTree>
    <p:extLst>
      <p:ext uri="{BB962C8B-B14F-4D97-AF65-F5344CB8AC3E}">
        <p14:creationId xmlns:p14="http://schemas.microsoft.com/office/powerpoint/2010/main" val="53849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C99880D-607A-5C45-9FB7-1735C236569E}" type="datetime1">
              <a:rPr lang="en-US" smtClean="0"/>
              <a:t>1/23/18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375B99D-761D-6A4E-B7ED-BEA6BC62323C}"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C0FB9-6F91-9043-B5E8-3287CFA37058}" type="datetime1">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1B557-B738-EF47-B09B-944BDB1805C9}" type="datetime1">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D1345C-F58A-594A-8D2A-470BBB49D1F9}" type="datetime1">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3701098-45BF-A34C-AFA6-E905590B6CAA}" type="datetime1">
              <a:rPr lang="en-US" smtClean="0"/>
              <a:t>1/23/18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375B99D-761D-6A4E-B7ED-BEA6BC62323C}"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21992C-73F8-9043-91AF-D0EC786E102F}" type="datetime1">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B99D-761D-6A4E-B7ED-BEA6BC62323C}"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1120D1-C929-A045-AA54-B98582256CA0}" type="datetime1">
              <a:rPr lang="en-US" smtClean="0"/>
              <a:t>1/23/18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5B99D-761D-6A4E-B7ED-BEA6BC62323C}"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692E1-C5E7-8E43-ADA9-6C11DDF97854}" type="datetime1">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5B99D-761D-6A4E-B7ED-BEA6BC6232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590CF-36B6-C948-BE31-407F7BE8231F}" type="datetime1">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5B99D-761D-6A4E-B7ED-BEA6BC6232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09156FF-0581-9F41-9716-8A5C49C5E782}" type="datetime1">
              <a:rPr lang="en-US" smtClean="0"/>
              <a:t>1/23/18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375B99D-761D-6A4E-B7ED-BEA6BC62323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6DAEE9D-C301-834B-8298-58176F0B30D0}" type="datetime1">
              <a:rPr lang="en-US" smtClean="0"/>
              <a:t>1/23/18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375B99D-761D-6A4E-B7ED-BEA6BC6232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AFA501D-5BE8-954A-8B04-19EC42A1D5F3}" type="datetime1">
              <a:rPr lang="en-US" smtClean="0"/>
              <a:t>1/23/18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375B99D-761D-6A4E-B7ED-BEA6BC62323C}"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627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eanswim@ao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Seriously</a:t>
            </a:r>
            <a:r>
              <a:rPr lang="en-US" dirty="0" smtClean="0"/>
              <a:t> Considering Retirement?</a:t>
            </a:r>
            <a:endParaRPr lang="en-US" dirty="0"/>
          </a:p>
        </p:txBody>
      </p:sp>
      <p:sp>
        <p:nvSpPr>
          <p:cNvPr id="3" name="Subtitle 2"/>
          <p:cNvSpPr>
            <a:spLocks noGrp="1"/>
          </p:cNvSpPr>
          <p:nvPr>
            <p:ph type="subTitle" idx="1"/>
          </p:nvPr>
        </p:nvSpPr>
        <p:spPr/>
        <p:txBody>
          <a:bodyPr>
            <a:normAutofit/>
          </a:bodyPr>
          <a:lstStyle/>
          <a:p>
            <a:endParaRPr lang="en-US" sz="1000" dirty="0"/>
          </a:p>
          <a:p>
            <a:r>
              <a:rPr lang="en-US" sz="1800" dirty="0" smtClean="0"/>
              <a:t>Learning to Love September</a:t>
            </a:r>
            <a:endParaRPr lang="en-US" sz="1800" dirty="0"/>
          </a:p>
        </p:txBody>
      </p:sp>
      <p:sp>
        <p:nvSpPr>
          <p:cNvPr id="4" name="Slide Number Placeholder 3"/>
          <p:cNvSpPr>
            <a:spLocks noGrp="1"/>
          </p:cNvSpPr>
          <p:nvPr>
            <p:ph type="sldNum" sz="quarter" idx="12"/>
          </p:nvPr>
        </p:nvSpPr>
        <p:spPr/>
        <p:txBody>
          <a:bodyPr/>
          <a:lstStyle/>
          <a:p>
            <a:fld id="{E375B99D-761D-6A4E-B7ED-BEA6BC62323C}" type="slidenum">
              <a:rPr lang="en-US" smtClean="0"/>
              <a:t>1</a:t>
            </a:fld>
            <a:endParaRPr lang="en-US"/>
          </a:p>
        </p:txBody>
      </p:sp>
    </p:spTree>
    <p:extLst>
      <p:ext uri="{BB962C8B-B14F-4D97-AF65-F5344CB8AC3E}">
        <p14:creationId xmlns:p14="http://schemas.microsoft.com/office/powerpoint/2010/main" val="16464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62" y="382385"/>
            <a:ext cx="10178322" cy="1492132"/>
          </a:xfrm>
        </p:spPr>
        <p:txBody>
          <a:bodyPr>
            <a:normAutofit/>
          </a:bodyPr>
          <a:lstStyle/>
          <a:p>
            <a:r>
              <a:rPr lang="en-US" dirty="0" smtClean="0"/>
              <a:t>Section 60 </a:t>
            </a:r>
            <a:br>
              <a:rPr lang="en-US" dirty="0" smtClean="0"/>
            </a:br>
            <a:r>
              <a:rPr lang="en-US" u="sng" dirty="0" smtClean="0">
                <a:solidFill>
                  <a:srgbClr val="FF0000"/>
                </a:solidFill>
              </a:rPr>
              <a:t>A</a:t>
            </a:r>
            <a:r>
              <a:rPr lang="en-US" dirty="0" smtClean="0"/>
              <a:t>bsentee </a:t>
            </a:r>
            <a:r>
              <a:rPr lang="en-US" u="sng" dirty="0" smtClean="0">
                <a:solidFill>
                  <a:srgbClr val="FF0000"/>
                </a:solidFill>
              </a:rPr>
              <a:t>R</a:t>
            </a:r>
            <a:r>
              <a:rPr lang="en-US" dirty="0" smtClean="0"/>
              <a:t>eduction </a:t>
            </a:r>
            <a:r>
              <a:rPr lang="en-US" u="sng" dirty="0" smtClean="0">
                <a:solidFill>
                  <a:srgbClr val="FF0000"/>
                </a:solidFill>
              </a:rPr>
              <a:t>P</a:t>
            </a:r>
            <a:r>
              <a:rPr lang="en-US" dirty="0" smtClean="0"/>
              <a:t>lan or ARP</a:t>
            </a:r>
            <a:endParaRPr lang="en-US" dirty="0"/>
          </a:p>
        </p:txBody>
      </p:sp>
      <p:sp>
        <p:nvSpPr>
          <p:cNvPr id="3" name="Content Placeholder 2"/>
          <p:cNvSpPr>
            <a:spLocks noGrp="1"/>
          </p:cNvSpPr>
          <p:nvPr>
            <p:ph idx="1"/>
          </p:nvPr>
        </p:nvSpPr>
        <p:spPr/>
        <p:txBody>
          <a:bodyPr>
            <a:normAutofit lnSpcReduction="10000"/>
          </a:bodyPr>
          <a:lstStyle/>
          <a:p>
            <a:r>
              <a:rPr lang="en-US" dirty="0" smtClean="0"/>
              <a:t>For each school year beginning with school year 2004-05 when you have three or fewer absences, there is money banked, waiting for you.</a:t>
            </a:r>
          </a:p>
          <a:p>
            <a:r>
              <a:rPr lang="en-US" dirty="0" smtClean="0"/>
              <a:t>The Absentee Reduction Plan formula is:  </a:t>
            </a:r>
          </a:p>
          <a:p>
            <a:r>
              <a:rPr lang="en-US" dirty="0"/>
              <a:t> </a:t>
            </a:r>
            <a:r>
              <a:rPr lang="en-US" dirty="0" smtClean="0"/>
              <a:t>No illness days used $115 per day ($115 X 10 = $1150 for that year) </a:t>
            </a:r>
          </a:p>
          <a:p>
            <a:r>
              <a:rPr lang="en-US" dirty="0" smtClean="0"/>
              <a:t>I day used $95 ($95X9); 2 days used $80 per day ($80x8); and $70 ($70x3)</a:t>
            </a:r>
          </a:p>
          <a:p>
            <a:r>
              <a:rPr lang="en-US" dirty="0" smtClean="0"/>
              <a:t>If you have had perfect attendance beginning in 2004-05 through 2017-18 you would receive </a:t>
            </a:r>
          </a:p>
          <a:p>
            <a:r>
              <a:rPr lang="en-US" dirty="0" smtClean="0"/>
              <a:t>$16,100</a:t>
            </a:r>
          </a:p>
          <a:p>
            <a:r>
              <a:rPr lang="en-US" dirty="0" smtClean="0"/>
              <a:t>If you have bad years in amongst the qualifying years, your banked days for the good years are unaffected.                                                                        </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10</a:t>
            </a:fld>
            <a:endParaRPr lang="en-US"/>
          </a:p>
        </p:txBody>
      </p:sp>
    </p:spTree>
    <p:extLst>
      <p:ext uri="{BB962C8B-B14F-4D97-AF65-F5344CB8AC3E}">
        <p14:creationId xmlns:p14="http://schemas.microsoft.com/office/powerpoint/2010/main" val="94394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a March 1 deadline?</a:t>
            </a:r>
            <a:br>
              <a:rPr lang="en-US" dirty="0" smtClean="0"/>
            </a:br>
            <a:r>
              <a:rPr lang="en-US" dirty="0" smtClean="0"/>
              <a:t>[</a:t>
            </a:r>
            <a:r>
              <a:rPr lang="en-US" dirty="0" err="1" smtClean="0">
                <a:solidFill>
                  <a:srgbClr val="FF0000"/>
                </a:solidFill>
              </a:rPr>
              <a:t>arp</a:t>
            </a:r>
            <a:r>
              <a:rPr lang="en-US" dirty="0" smtClean="0"/>
              <a:t> continued]</a:t>
            </a:r>
            <a:endParaRPr lang="en-US" dirty="0"/>
          </a:p>
        </p:txBody>
      </p:sp>
      <p:sp>
        <p:nvSpPr>
          <p:cNvPr id="3" name="Content Placeholder 2"/>
          <p:cNvSpPr>
            <a:spLocks noGrp="1"/>
          </p:cNvSpPr>
          <p:nvPr>
            <p:ph idx="1"/>
          </p:nvPr>
        </p:nvSpPr>
        <p:spPr/>
        <p:txBody>
          <a:bodyPr>
            <a:normAutofit/>
          </a:bodyPr>
          <a:lstStyle/>
          <a:p>
            <a:r>
              <a:rPr lang="en-US" dirty="0" smtClean="0"/>
              <a:t>The contract states, “Eligible teachers who plan to retire/resign and wish to receive this benefit must notify the District by March 1</a:t>
            </a:r>
            <a:r>
              <a:rPr lang="en-US" baseline="30000" dirty="0" smtClean="0"/>
              <a:t>st</a:t>
            </a:r>
            <a:r>
              <a:rPr lang="en-US" dirty="0" smtClean="0"/>
              <a:t> of their intention.”</a:t>
            </a:r>
          </a:p>
          <a:p>
            <a:r>
              <a:rPr lang="en-US" dirty="0" smtClean="0"/>
              <a:t>However, do not use the words “intention”, “might”, “may be” if you write a letter of your own.  The District will not accept a letter that you </a:t>
            </a:r>
            <a:r>
              <a:rPr lang="en-US" b="1" u="sng" dirty="0" smtClean="0"/>
              <a:t>intend to/might</a:t>
            </a:r>
            <a:r>
              <a:rPr lang="en-US" dirty="0" smtClean="0"/>
              <a:t> retire.</a:t>
            </a:r>
          </a:p>
          <a:p>
            <a:r>
              <a:rPr lang="en-US" dirty="0" smtClean="0"/>
              <a:t>The deadline helps the District plan for filling positions for the new school year.</a:t>
            </a:r>
          </a:p>
          <a:p>
            <a:r>
              <a:rPr lang="en-US" dirty="0" smtClean="0"/>
              <a:t>Please be aware that once the Board accepts your retirement at one of its meetings, you are truly unable to rescind your retirement.</a:t>
            </a:r>
          </a:p>
          <a:p>
            <a:r>
              <a:rPr lang="en-US" dirty="0" smtClean="0"/>
              <a:t>If you are unsure, consider waiting until after the 3/1/17 deadline and foregoing the Absentee Reduction Plan.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11</a:t>
            </a:fld>
            <a:endParaRPr lang="en-US"/>
          </a:p>
        </p:txBody>
      </p:sp>
    </p:spTree>
    <p:extLst>
      <p:ext uri="{BB962C8B-B14F-4D97-AF65-F5344CB8AC3E}">
        <p14:creationId xmlns:p14="http://schemas.microsoft.com/office/powerpoint/2010/main" val="22934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7200" dirty="0" smtClean="0"/>
              <a:t>Health Benefits</a:t>
            </a:r>
            <a:endParaRPr lang="en-US" sz="7200" dirty="0"/>
          </a:p>
        </p:txBody>
      </p:sp>
      <p:pic>
        <p:nvPicPr>
          <p:cNvPr id="4" name="Content Placeholder 3"/>
          <p:cNvPicPr>
            <a:picLocks noGrp="1"/>
          </p:cNvPicPr>
          <p:nvPr>
            <p:ph idx="1"/>
          </p:nvPr>
        </p:nvPicPr>
        <p:blipFill>
          <a:blip r:embed="rId2"/>
          <a:stretch>
            <a:fillRect/>
          </a:stretch>
        </p:blipFill>
        <p:spPr>
          <a:xfrm>
            <a:off x="3360234" y="2479685"/>
            <a:ext cx="4325112" cy="2679192"/>
          </a:xfrm>
          <a:prstGeom prst="rect">
            <a:avLst/>
          </a:prstGeom>
        </p:spPr>
      </p:pic>
      <p:sp>
        <p:nvSpPr>
          <p:cNvPr id="3" name="Slide Number Placeholder 2"/>
          <p:cNvSpPr>
            <a:spLocks noGrp="1"/>
          </p:cNvSpPr>
          <p:nvPr>
            <p:ph type="sldNum" sz="quarter" idx="12"/>
          </p:nvPr>
        </p:nvSpPr>
        <p:spPr/>
        <p:txBody>
          <a:bodyPr/>
          <a:lstStyle/>
          <a:p>
            <a:fld id="{E375B99D-761D-6A4E-B7ED-BEA6BC62323C}" type="slidenum">
              <a:rPr lang="en-US" smtClean="0"/>
              <a:t>12</a:t>
            </a:fld>
            <a:endParaRPr lang="en-US"/>
          </a:p>
        </p:txBody>
      </p:sp>
    </p:spTree>
    <p:extLst>
      <p:ext uri="{BB962C8B-B14F-4D97-AF65-F5344CB8AC3E}">
        <p14:creationId xmlns:p14="http://schemas.microsoft.com/office/powerpoint/2010/main" val="273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Dental Benefits?</a:t>
            </a:r>
            <a:br>
              <a:rPr lang="en-US" dirty="0" smtClean="0"/>
            </a:br>
            <a:r>
              <a:rPr lang="en-US" dirty="0" smtClean="0"/>
              <a:t>COBRA and MetLife</a:t>
            </a:r>
            <a:br>
              <a:rPr lang="en-US" dirty="0" smtClean="0"/>
            </a:br>
            <a:endParaRPr lang="en-US" dirty="0"/>
          </a:p>
        </p:txBody>
      </p:sp>
      <p:sp>
        <p:nvSpPr>
          <p:cNvPr id="3" name="Content Placeholder 2"/>
          <p:cNvSpPr>
            <a:spLocks noGrp="1"/>
          </p:cNvSpPr>
          <p:nvPr>
            <p:ph idx="1"/>
          </p:nvPr>
        </p:nvSpPr>
        <p:spPr/>
        <p:txBody>
          <a:bodyPr/>
          <a:lstStyle/>
          <a:p>
            <a:r>
              <a:rPr lang="en-US" dirty="0" smtClean="0"/>
              <a:t>Dental insurance can be purchased from the District for the first 18 months after your retirement</a:t>
            </a:r>
            <a:r>
              <a:rPr lang="en-US" dirty="0"/>
              <a:t> </a:t>
            </a:r>
            <a:r>
              <a:rPr lang="en-US" dirty="0" smtClean="0"/>
              <a:t>and there is a voluntary program to purchase coverage from MetLife.</a:t>
            </a:r>
          </a:p>
          <a:p>
            <a:r>
              <a:rPr lang="en-US" dirty="0" smtClean="0"/>
              <a:t>Single dental for 2018 is set at $39.15 per month or $85.11 for family.</a:t>
            </a:r>
          </a:p>
          <a:p>
            <a:r>
              <a:rPr lang="en-US" dirty="0" smtClean="0"/>
              <a:t>The extension for the first 18 months is required by the federal COBRA law.</a:t>
            </a:r>
          </a:p>
          <a:p>
            <a:r>
              <a:rPr lang="en-US" dirty="0" smtClean="0"/>
              <a:t>Once the 18 months is over, there is dental coverage from MetLife.  There is </a:t>
            </a:r>
            <a:r>
              <a:rPr lang="en-US" u="sng" dirty="0" smtClean="0"/>
              <a:t>no waiting period </a:t>
            </a:r>
            <a:r>
              <a:rPr lang="en-US" dirty="0" smtClean="0"/>
              <a:t>if you go directly from the COBRA to MetLife.</a:t>
            </a:r>
          </a:p>
        </p:txBody>
      </p:sp>
      <p:sp>
        <p:nvSpPr>
          <p:cNvPr id="4" name="Slide Number Placeholder 3"/>
          <p:cNvSpPr>
            <a:spLocks noGrp="1"/>
          </p:cNvSpPr>
          <p:nvPr>
            <p:ph type="sldNum" sz="quarter" idx="12"/>
          </p:nvPr>
        </p:nvSpPr>
        <p:spPr/>
        <p:txBody>
          <a:bodyPr/>
          <a:lstStyle/>
          <a:p>
            <a:fld id="{E375B99D-761D-6A4E-B7ED-BEA6BC62323C}" type="slidenum">
              <a:rPr lang="en-US" smtClean="0"/>
              <a:t>13</a:t>
            </a:fld>
            <a:endParaRPr lang="en-US"/>
          </a:p>
        </p:txBody>
      </p:sp>
    </p:spTree>
    <p:extLst>
      <p:ext uri="{BB962C8B-B14F-4D97-AF65-F5344CB8AC3E}">
        <p14:creationId xmlns:p14="http://schemas.microsoft.com/office/powerpoint/2010/main" val="1407205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medical Benefits?</a:t>
            </a:r>
            <a:br>
              <a:rPr lang="en-US" dirty="0" smtClean="0"/>
            </a:br>
            <a:r>
              <a:rPr lang="en-US" dirty="0" smtClean="0"/>
              <a:t>Under 65</a:t>
            </a:r>
            <a:endParaRPr lang="en-US" dirty="0"/>
          </a:p>
        </p:txBody>
      </p:sp>
      <p:sp>
        <p:nvSpPr>
          <p:cNvPr id="3" name="Content Placeholder 2"/>
          <p:cNvSpPr>
            <a:spLocks noGrp="1"/>
          </p:cNvSpPr>
          <p:nvPr>
            <p:ph idx="1"/>
          </p:nvPr>
        </p:nvSpPr>
        <p:spPr/>
        <p:txBody>
          <a:bodyPr/>
          <a:lstStyle/>
          <a:p>
            <a:r>
              <a:rPr lang="en-US" dirty="0" smtClean="0"/>
              <a:t>You remain on the </a:t>
            </a:r>
            <a:r>
              <a:rPr lang="en-US" dirty="0" err="1" smtClean="0"/>
              <a:t>Enchanced</a:t>
            </a:r>
            <a:r>
              <a:rPr lang="en-US" dirty="0" smtClean="0"/>
              <a:t> EPO at no cost.</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14</a:t>
            </a:fld>
            <a:endParaRPr lang="en-US"/>
          </a:p>
        </p:txBody>
      </p:sp>
    </p:spTree>
    <p:extLst>
      <p:ext uri="{BB962C8B-B14F-4D97-AF65-F5344CB8AC3E}">
        <p14:creationId xmlns:p14="http://schemas.microsoft.com/office/powerpoint/2010/main" val="521182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medical Benefits after 65? [Rochester Service Area]</a:t>
            </a:r>
            <a:endParaRPr lang="en-US" dirty="0"/>
          </a:p>
        </p:txBody>
      </p:sp>
      <p:sp>
        <p:nvSpPr>
          <p:cNvPr id="3" name="Content Placeholder 2"/>
          <p:cNvSpPr>
            <a:spLocks noGrp="1"/>
          </p:cNvSpPr>
          <p:nvPr>
            <p:ph idx="1"/>
          </p:nvPr>
        </p:nvSpPr>
        <p:spPr/>
        <p:txBody>
          <a:bodyPr/>
          <a:lstStyle/>
          <a:p>
            <a:r>
              <a:rPr lang="en-US" dirty="0" smtClean="0"/>
              <a:t>Remember until a retiree achieves 65 years of age, the same Enhanced EPO at no cost is available.</a:t>
            </a:r>
          </a:p>
          <a:p>
            <a:r>
              <a:rPr lang="en-US" dirty="0" smtClean="0"/>
              <a:t>Once Medicare is required (Age 65), the retiree can purchase one of the “</a:t>
            </a:r>
            <a:r>
              <a:rPr lang="en-US" dirty="0" err="1" smtClean="0"/>
              <a:t>medigap</a:t>
            </a:r>
            <a:r>
              <a:rPr lang="en-US" dirty="0" smtClean="0"/>
              <a:t>” plans that are offered by the District.</a:t>
            </a:r>
          </a:p>
          <a:p>
            <a:r>
              <a:rPr lang="en-US" dirty="0" smtClean="0"/>
              <a:t>Family coverage, except for the least desirable plan (Traditional BC/BS), is not available.</a:t>
            </a:r>
          </a:p>
          <a:p>
            <a:r>
              <a:rPr lang="en-US" dirty="0" smtClean="0"/>
              <a:t>So sign up for single coverage for you and single coverage for your spouse.</a:t>
            </a:r>
          </a:p>
          <a:p>
            <a:r>
              <a:rPr lang="en-US" dirty="0" smtClean="0"/>
              <a:t>If you are staying in the Rochester area, you have the choice among two different plans.</a:t>
            </a:r>
          </a:p>
          <a:p>
            <a:r>
              <a:rPr lang="en-US" dirty="0" smtClean="0"/>
              <a:t>Please be aware that the Traditional BC/BS is bare bones.</a:t>
            </a:r>
          </a:p>
        </p:txBody>
      </p:sp>
      <p:sp>
        <p:nvSpPr>
          <p:cNvPr id="4" name="Slide Number Placeholder 3"/>
          <p:cNvSpPr>
            <a:spLocks noGrp="1"/>
          </p:cNvSpPr>
          <p:nvPr>
            <p:ph type="sldNum" sz="quarter" idx="12"/>
          </p:nvPr>
        </p:nvSpPr>
        <p:spPr/>
        <p:txBody>
          <a:bodyPr/>
          <a:lstStyle/>
          <a:p>
            <a:fld id="{E375B99D-761D-6A4E-B7ED-BEA6BC62323C}" type="slidenum">
              <a:rPr lang="en-US" smtClean="0"/>
              <a:t>15</a:t>
            </a:fld>
            <a:endParaRPr lang="en-US"/>
          </a:p>
        </p:txBody>
      </p:sp>
    </p:spTree>
    <p:extLst>
      <p:ext uri="{BB962C8B-B14F-4D97-AF65-F5344CB8AC3E}">
        <p14:creationId xmlns:p14="http://schemas.microsoft.com/office/powerpoint/2010/main" val="1507753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medical Benefits after 65?</a:t>
            </a:r>
            <a:r>
              <a:rPr lang="en-US" dirty="0"/>
              <a:t> </a:t>
            </a:r>
            <a:r>
              <a:rPr lang="en-US" dirty="0" smtClean="0"/>
              <a:t> [</a:t>
            </a:r>
            <a:r>
              <a:rPr lang="en-US" dirty="0" err="1" smtClean="0"/>
              <a:t>rochester</a:t>
            </a:r>
            <a:r>
              <a:rPr lang="en-US" dirty="0" smtClean="0"/>
              <a:t> service area]</a:t>
            </a:r>
            <a:endParaRPr lang="en-US" dirty="0"/>
          </a:p>
        </p:txBody>
      </p:sp>
      <p:sp>
        <p:nvSpPr>
          <p:cNvPr id="3" name="Content Placeholder 2"/>
          <p:cNvSpPr>
            <a:spLocks noGrp="1"/>
          </p:cNvSpPr>
          <p:nvPr>
            <p:ph idx="1"/>
          </p:nvPr>
        </p:nvSpPr>
        <p:spPr/>
        <p:txBody>
          <a:bodyPr>
            <a:normAutofit lnSpcReduction="10000"/>
          </a:bodyPr>
          <a:lstStyle/>
          <a:p>
            <a:r>
              <a:rPr lang="en-US" dirty="0" smtClean="0"/>
              <a:t>One plan is “Preferred Gold Standard”.  This is from MVP.  The monthly </a:t>
            </a:r>
            <a:r>
              <a:rPr lang="en-US" u="sng" dirty="0" smtClean="0"/>
              <a:t>single</a:t>
            </a:r>
            <a:r>
              <a:rPr lang="en-US" dirty="0" smtClean="0"/>
              <a:t> coverage for 2018 is $35.81.</a:t>
            </a:r>
          </a:p>
          <a:p>
            <a:r>
              <a:rPr lang="en-US" dirty="0" smtClean="0"/>
              <a:t>Another plan is “Medicare Blue Choice” from Excellus.  The </a:t>
            </a:r>
            <a:r>
              <a:rPr lang="en-US" dirty="0"/>
              <a:t>monthly single coverage for </a:t>
            </a:r>
            <a:r>
              <a:rPr lang="en-US" dirty="0" smtClean="0"/>
              <a:t>2018 </a:t>
            </a:r>
            <a:r>
              <a:rPr lang="en-US" dirty="0"/>
              <a:t>is </a:t>
            </a:r>
            <a:r>
              <a:rPr lang="en-US" dirty="0" smtClean="0"/>
              <a:t>$103.34.</a:t>
            </a:r>
            <a:endParaRPr lang="en-US" dirty="0"/>
          </a:p>
          <a:p>
            <a:r>
              <a:rPr lang="en-US" dirty="0" smtClean="0"/>
              <a:t>During the summer after you retire, you will receive a side-by-side comparison of the two plans.  Please review this chart carefully!  (Be sure to review co-pays and prescription costs at a  minimum.)</a:t>
            </a:r>
          </a:p>
          <a:p>
            <a:r>
              <a:rPr lang="en-US" dirty="0" smtClean="0"/>
              <a:t>Expect increases each year.</a:t>
            </a:r>
          </a:p>
          <a:p>
            <a:r>
              <a:rPr lang="en-US" dirty="0" smtClean="0"/>
              <a:t>Your retiree health insurance kicks in during September. (You remain on the EPO no cost until then.)</a:t>
            </a:r>
            <a:endParaRPr lang="en-US" dirty="0"/>
          </a:p>
          <a:p>
            <a:endParaRPr lang="en-US" dirty="0" smtClean="0"/>
          </a:p>
        </p:txBody>
      </p:sp>
      <p:sp>
        <p:nvSpPr>
          <p:cNvPr id="4" name="Slide Number Placeholder 3"/>
          <p:cNvSpPr>
            <a:spLocks noGrp="1"/>
          </p:cNvSpPr>
          <p:nvPr>
            <p:ph type="sldNum" sz="quarter" idx="12"/>
          </p:nvPr>
        </p:nvSpPr>
        <p:spPr/>
        <p:txBody>
          <a:bodyPr/>
          <a:lstStyle/>
          <a:p>
            <a:fld id="{E375B99D-761D-6A4E-B7ED-BEA6BC62323C}" type="slidenum">
              <a:rPr lang="en-US" smtClean="0"/>
              <a:t>16</a:t>
            </a:fld>
            <a:endParaRPr lang="en-US"/>
          </a:p>
        </p:txBody>
      </p:sp>
    </p:spTree>
    <p:extLst>
      <p:ext uri="{BB962C8B-B14F-4D97-AF65-F5344CB8AC3E}">
        <p14:creationId xmlns:p14="http://schemas.microsoft.com/office/powerpoint/2010/main" val="176540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medical Benefits?</a:t>
            </a:r>
            <a:br>
              <a:rPr lang="en-US" dirty="0" smtClean="0"/>
            </a:br>
            <a:r>
              <a:rPr lang="en-US" dirty="0" smtClean="0"/>
              <a:t>[</a:t>
            </a:r>
            <a:r>
              <a:rPr lang="en-US" dirty="0" smtClean="0">
                <a:solidFill>
                  <a:srgbClr val="FF0000"/>
                </a:solidFill>
              </a:rPr>
              <a:t>out</a:t>
            </a:r>
            <a:r>
              <a:rPr lang="en-US" dirty="0" smtClean="0"/>
              <a:t> of the </a:t>
            </a:r>
            <a:r>
              <a:rPr lang="en-US" dirty="0" err="1" smtClean="0"/>
              <a:t>rochester</a:t>
            </a:r>
            <a:r>
              <a:rPr lang="en-US" dirty="0" smtClean="0"/>
              <a:t> service area]</a:t>
            </a:r>
            <a:endParaRPr lang="en-US" dirty="0"/>
          </a:p>
        </p:txBody>
      </p:sp>
      <p:sp>
        <p:nvSpPr>
          <p:cNvPr id="3" name="Content Placeholder 2"/>
          <p:cNvSpPr>
            <a:spLocks noGrp="1"/>
          </p:cNvSpPr>
          <p:nvPr>
            <p:ph idx="1"/>
          </p:nvPr>
        </p:nvSpPr>
        <p:spPr/>
        <p:txBody>
          <a:bodyPr>
            <a:normAutofit/>
          </a:bodyPr>
          <a:lstStyle/>
          <a:p>
            <a:r>
              <a:rPr lang="en-US" dirty="0" smtClean="0"/>
              <a:t>If you move away, you can purchase the same EPO coverage for retirees. </a:t>
            </a:r>
            <a:r>
              <a:rPr lang="en-US" dirty="0"/>
              <a:t>The monthly </a:t>
            </a:r>
            <a:r>
              <a:rPr lang="en-US" u="sng" dirty="0"/>
              <a:t>single</a:t>
            </a:r>
            <a:r>
              <a:rPr lang="en-US" dirty="0"/>
              <a:t> coverage for </a:t>
            </a:r>
            <a:r>
              <a:rPr lang="en-US" dirty="0" smtClean="0"/>
              <a:t>2018 </a:t>
            </a:r>
            <a:r>
              <a:rPr lang="en-US" dirty="0"/>
              <a:t>is </a:t>
            </a:r>
            <a:r>
              <a:rPr lang="en-US" dirty="0" smtClean="0"/>
              <a:t>$403.95. There is no family or two-person.  Two singles would need to be purchased.</a:t>
            </a:r>
          </a:p>
          <a:p>
            <a:r>
              <a:rPr lang="en-US" dirty="0" smtClean="0"/>
              <a:t>If you are moving to places such as Florida,  Arizona, etc. you may want to explore local options. Other retirees think that the AARP plan is good.</a:t>
            </a:r>
          </a:p>
          <a:p>
            <a:r>
              <a:rPr lang="en-US" dirty="0" smtClean="0"/>
              <a:t>Depending what happens with Affordable Care, some states have exchanges that may offer decent coverage.</a:t>
            </a:r>
          </a:p>
          <a:p>
            <a:r>
              <a:rPr lang="en-US" b="1" dirty="0" smtClean="0"/>
              <a:t>Also </a:t>
            </a:r>
            <a:r>
              <a:rPr lang="en-US" b="1" dirty="0"/>
              <a:t>If you have </a:t>
            </a:r>
            <a:r>
              <a:rPr lang="en-US" b="1" u="sng" dirty="0"/>
              <a:t>expensive prescription drugs</a:t>
            </a:r>
            <a:r>
              <a:rPr lang="en-US" b="1" dirty="0"/>
              <a:t>, you may want to review this option to see if it is best for you even if you stay in the </a:t>
            </a:r>
            <a:r>
              <a:rPr lang="en-US" b="1" dirty="0" smtClean="0"/>
              <a:t>Rochester service area.</a:t>
            </a:r>
            <a:endParaRPr lang="en-US" b="1" dirty="0"/>
          </a:p>
          <a:p>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E375B99D-761D-6A4E-B7ED-BEA6BC62323C}" type="slidenum">
              <a:rPr lang="en-US" smtClean="0"/>
              <a:t>17</a:t>
            </a:fld>
            <a:endParaRPr lang="en-US"/>
          </a:p>
        </p:txBody>
      </p:sp>
    </p:spTree>
    <p:extLst>
      <p:ext uri="{BB962C8B-B14F-4D97-AF65-F5344CB8AC3E}">
        <p14:creationId xmlns:p14="http://schemas.microsoft.com/office/powerpoint/2010/main" val="648337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Health Benefits For my Spouse?</a:t>
            </a:r>
            <a:endParaRPr lang="en-US" dirty="0"/>
          </a:p>
        </p:txBody>
      </p:sp>
      <p:sp>
        <p:nvSpPr>
          <p:cNvPr id="3" name="Content Placeholder 2"/>
          <p:cNvSpPr>
            <a:spLocks noGrp="1"/>
          </p:cNvSpPr>
          <p:nvPr>
            <p:ph idx="1"/>
          </p:nvPr>
        </p:nvSpPr>
        <p:spPr/>
        <p:txBody>
          <a:bodyPr/>
          <a:lstStyle/>
          <a:p>
            <a:r>
              <a:rPr lang="en-US" dirty="0" smtClean="0"/>
              <a:t>The same plans and coverages apply.</a:t>
            </a:r>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E375B99D-761D-6A4E-B7ED-BEA6BC62323C}" type="slidenum">
              <a:rPr lang="en-US" smtClean="0"/>
              <a:t>18</a:t>
            </a:fld>
            <a:endParaRPr lang="en-US"/>
          </a:p>
        </p:txBody>
      </p:sp>
    </p:spTree>
    <p:extLst>
      <p:ext uri="{BB962C8B-B14F-4D97-AF65-F5344CB8AC3E}">
        <p14:creationId xmlns:p14="http://schemas.microsoft.com/office/powerpoint/2010/main" val="222497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medical Benefits For my Spouse if I predecease?</a:t>
            </a:r>
            <a:endParaRPr lang="en-US" dirty="0"/>
          </a:p>
        </p:txBody>
      </p:sp>
      <p:sp>
        <p:nvSpPr>
          <p:cNvPr id="3" name="Content Placeholder 2"/>
          <p:cNvSpPr>
            <a:spLocks noGrp="1"/>
          </p:cNvSpPr>
          <p:nvPr>
            <p:ph idx="1"/>
          </p:nvPr>
        </p:nvSpPr>
        <p:spPr/>
        <p:txBody>
          <a:bodyPr>
            <a:normAutofit/>
          </a:bodyPr>
          <a:lstStyle/>
          <a:p>
            <a:r>
              <a:rPr lang="en-US" dirty="0" smtClean="0"/>
              <a:t>The 2018 single monthly </a:t>
            </a:r>
            <a:r>
              <a:rPr lang="en-US" b="1" dirty="0" smtClean="0"/>
              <a:t>Survivor</a:t>
            </a:r>
            <a:r>
              <a:rPr lang="en-US" dirty="0" smtClean="0"/>
              <a:t> rates are as follows for </a:t>
            </a:r>
            <a:r>
              <a:rPr lang="en-US" u="sng" dirty="0" smtClean="0">
                <a:solidFill>
                  <a:srgbClr val="FF0000"/>
                </a:solidFill>
              </a:rPr>
              <a:t>under 65</a:t>
            </a:r>
            <a:r>
              <a:rPr lang="en-US" dirty="0" smtClean="0"/>
              <a:t>:</a:t>
            </a:r>
          </a:p>
          <a:p>
            <a:r>
              <a:rPr lang="en-US" dirty="0" smtClean="0"/>
              <a:t>Enhanced EPO $675.67 per month for single, $1569.16 for two-person and $1703.22 for family coverage.</a:t>
            </a:r>
          </a:p>
          <a:p>
            <a:r>
              <a:rPr lang="en-US" dirty="0" smtClean="0"/>
              <a:t>Core Plan for single $628.38, two-person $1459.32 and family is $1584.00</a:t>
            </a:r>
          </a:p>
          <a:p>
            <a:r>
              <a:rPr lang="en-US" b="1" dirty="0" smtClean="0"/>
              <a:t>If your spouse was an RCSD employee, then the rates that you will be charged are the same as any under 65 employee with the same choices on slide #15. </a:t>
            </a:r>
            <a:endParaRPr lang="en-US" b="1" dirty="0"/>
          </a:p>
          <a:p>
            <a:endParaRPr lang="en-US" dirty="0" smtClean="0"/>
          </a:p>
        </p:txBody>
      </p:sp>
      <p:sp>
        <p:nvSpPr>
          <p:cNvPr id="4" name="Slide Number Placeholder 3"/>
          <p:cNvSpPr>
            <a:spLocks noGrp="1"/>
          </p:cNvSpPr>
          <p:nvPr>
            <p:ph type="sldNum" sz="quarter" idx="12"/>
          </p:nvPr>
        </p:nvSpPr>
        <p:spPr/>
        <p:txBody>
          <a:bodyPr/>
          <a:lstStyle/>
          <a:p>
            <a:fld id="{E375B99D-761D-6A4E-B7ED-BEA6BC62323C}" type="slidenum">
              <a:rPr lang="en-US" smtClean="0"/>
              <a:t>19</a:t>
            </a:fld>
            <a:endParaRPr lang="en-US"/>
          </a:p>
        </p:txBody>
      </p:sp>
    </p:spTree>
    <p:extLst>
      <p:ext uri="{BB962C8B-B14F-4D97-AF65-F5344CB8AC3E}">
        <p14:creationId xmlns:p14="http://schemas.microsoft.com/office/powerpoint/2010/main" val="81441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a:t>
            </a:r>
            <a:r>
              <a:rPr lang="en-US" u="sng" dirty="0" smtClean="0"/>
              <a:t>Have</a:t>
            </a:r>
            <a:r>
              <a:rPr lang="en-US" dirty="0" smtClean="0"/>
              <a:t> to d0?</a:t>
            </a:r>
            <a:endParaRPr lang="en-US" dirty="0"/>
          </a:p>
        </p:txBody>
      </p:sp>
      <p:sp>
        <p:nvSpPr>
          <p:cNvPr id="3" name="Content Placeholder 2"/>
          <p:cNvSpPr>
            <a:spLocks noGrp="1"/>
          </p:cNvSpPr>
          <p:nvPr>
            <p:ph idx="1"/>
          </p:nvPr>
        </p:nvSpPr>
        <p:spPr/>
        <p:txBody>
          <a:bodyPr/>
          <a:lstStyle/>
          <a:p>
            <a:r>
              <a:rPr lang="en-US" dirty="0" smtClean="0"/>
              <a:t>Retiring from the district and collecting your NYS TRS Pension is a </a:t>
            </a:r>
            <a:r>
              <a:rPr lang="en-US" b="1" u="sng" dirty="0" smtClean="0"/>
              <a:t>two-step </a:t>
            </a:r>
            <a:r>
              <a:rPr lang="en-US" dirty="0" smtClean="0"/>
              <a:t>process.</a:t>
            </a:r>
          </a:p>
          <a:p>
            <a:endParaRPr lang="en-US" dirty="0"/>
          </a:p>
          <a:p>
            <a:r>
              <a:rPr lang="en-US" dirty="0" smtClean="0"/>
              <a:t>Step 1.	Complete and send in NYSTRS Application for Pension not more than 90 days before the date you wish to retire.</a:t>
            </a:r>
          </a:p>
          <a:p>
            <a:endParaRPr lang="en-US" dirty="0" smtClean="0"/>
          </a:p>
          <a:p>
            <a:r>
              <a:rPr lang="en-US" dirty="0" smtClean="0"/>
              <a:t>Step 2.	Send a letter to the District by March 1, 2017 to notify the District and lock in any Absentee Reduction Plan monies.  </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a:t>
            </a:fld>
            <a:endParaRPr lang="en-US"/>
          </a:p>
        </p:txBody>
      </p:sp>
    </p:spTree>
    <p:extLst>
      <p:ext uri="{BB962C8B-B14F-4D97-AF65-F5344CB8AC3E}">
        <p14:creationId xmlns:p14="http://schemas.microsoft.com/office/powerpoint/2010/main" val="192929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medical Benefits For my Spouse if I predecease?</a:t>
            </a:r>
            <a:endParaRPr lang="en-US" dirty="0"/>
          </a:p>
        </p:txBody>
      </p:sp>
      <p:sp>
        <p:nvSpPr>
          <p:cNvPr id="3" name="Content Placeholder 2"/>
          <p:cNvSpPr>
            <a:spLocks noGrp="1"/>
          </p:cNvSpPr>
          <p:nvPr>
            <p:ph idx="1"/>
          </p:nvPr>
        </p:nvSpPr>
        <p:spPr/>
        <p:txBody>
          <a:bodyPr>
            <a:normAutofit/>
          </a:bodyPr>
          <a:lstStyle/>
          <a:p>
            <a:r>
              <a:rPr lang="en-US" dirty="0" smtClean="0"/>
              <a:t>The 2018 single monthly </a:t>
            </a:r>
            <a:r>
              <a:rPr lang="en-US" b="1" dirty="0" smtClean="0"/>
              <a:t>Survivor</a:t>
            </a:r>
            <a:r>
              <a:rPr lang="en-US" dirty="0" smtClean="0"/>
              <a:t> rates are as follows for </a:t>
            </a:r>
            <a:r>
              <a:rPr lang="en-US" u="sng" dirty="0" smtClean="0">
                <a:solidFill>
                  <a:srgbClr val="FF0000"/>
                </a:solidFill>
              </a:rPr>
              <a:t>over 65</a:t>
            </a:r>
            <a:r>
              <a:rPr lang="en-US" dirty="0" smtClean="0"/>
              <a:t>:</a:t>
            </a:r>
          </a:p>
          <a:p>
            <a:r>
              <a:rPr lang="en-US" dirty="0" smtClean="0"/>
              <a:t>Traditional Basic only: $202.97</a:t>
            </a:r>
          </a:p>
          <a:p>
            <a:r>
              <a:rPr lang="en-US" dirty="0" smtClean="0"/>
              <a:t>Enhanced EPO $606.56</a:t>
            </a:r>
          </a:p>
          <a:p>
            <a:r>
              <a:rPr lang="en-US" dirty="0" smtClean="0"/>
              <a:t>Preferred Gold Standard $238.78</a:t>
            </a:r>
          </a:p>
          <a:p>
            <a:r>
              <a:rPr lang="en-US" dirty="0" smtClean="0"/>
              <a:t>Medicare Blue Choice $306.31</a:t>
            </a:r>
            <a:endParaRPr lang="en-US" dirty="0"/>
          </a:p>
          <a:p>
            <a:endParaRPr lang="en-US" dirty="0" smtClean="0"/>
          </a:p>
        </p:txBody>
      </p:sp>
      <p:sp>
        <p:nvSpPr>
          <p:cNvPr id="4" name="Slide Number Placeholder 3"/>
          <p:cNvSpPr>
            <a:spLocks noGrp="1"/>
          </p:cNvSpPr>
          <p:nvPr>
            <p:ph type="sldNum" sz="quarter" idx="12"/>
          </p:nvPr>
        </p:nvSpPr>
        <p:spPr/>
        <p:txBody>
          <a:bodyPr/>
          <a:lstStyle/>
          <a:p>
            <a:fld id="{E375B99D-761D-6A4E-B7ED-BEA6BC62323C}" type="slidenum">
              <a:rPr lang="en-US" smtClean="0"/>
              <a:t>20</a:t>
            </a:fld>
            <a:endParaRPr lang="en-US"/>
          </a:p>
        </p:txBody>
      </p:sp>
    </p:spTree>
    <p:extLst>
      <p:ext uri="{BB962C8B-B14F-4D97-AF65-F5344CB8AC3E}">
        <p14:creationId xmlns:p14="http://schemas.microsoft.com/office/powerpoint/2010/main" val="1490806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Last words</a:t>
            </a:r>
            <a:endParaRPr lang="en-US" dirty="0"/>
          </a:p>
        </p:txBody>
      </p:sp>
      <p:sp>
        <p:nvSpPr>
          <p:cNvPr id="3" name="Content Placeholder 2"/>
          <p:cNvSpPr>
            <a:spLocks noGrp="1"/>
          </p:cNvSpPr>
          <p:nvPr>
            <p:ph idx="1"/>
          </p:nvPr>
        </p:nvSpPr>
        <p:spPr/>
        <p:txBody>
          <a:bodyPr/>
          <a:lstStyle/>
          <a:p>
            <a:r>
              <a:rPr lang="en-US" dirty="0" smtClean="0"/>
              <a:t>After retirement, you can not get coverage for a new spouse.</a:t>
            </a:r>
          </a:p>
          <a:p>
            <a:r>
              <a:rPr lang="is-IS" dirty="0" smtClean="0"/>
              <a:t>Dependents stay covered until 26 even though you are paying the single coverage rate regardless of over or under 65.</a:t>
            </a:r>
          </a:p>
          <a:p>
            <a:r>
              <a:rPr lang="is-IS" dirty="0" smtClean="0"/>
              <a:t>The Excellus service area includes: Monroe,Wayne, Ontario, Livingston, Seneca and Yates.</a:t>
            </a:r>
          </a:p>
          <a:p>
            <a:r>
              <a:rPr lang="is-IS" dirty="0" smtClean="0"/>
              <a:t>The MVP service area includes: Allegany, Cattaraugus, Chautauqua, Erie, Genesee, Livingston, Monroe, Niagara, Ontario, Orleans, Seneca, Steuben, Wayne, Wyoming, and Yates</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21</a:t>
            </a:fld>
            <a:endParaRPr lang="en-US"/>
          </a:p>
        </p:txBody>
      </p:sp>
    </p:spTree>
    <p:extLst>
      <p:ext uri="{BB962C8B-B14F-4D97-AF65-F5344CB8AC3E}">
        <p14:creationId xmlns:p14="http://schemas.microsoft.com/office/powerpoint/2010/main" val="1296908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System Last words</a:t>
            </a:r>
            <a:endParaRPr lang="en-US" dirty="0"/>
          </a:p>
        </p:txBody>
      </p:sp>
      <p:sp>
        <p:nvSpPr>
          <p:cNvPr id="3" name="Content Placeholder 2"/>
          <p:cNvSpPr>
            <a:spLocks noGrp="1"/>
          </p:cNvSpPr>
          <p:nvPr>
            <p:ph idx="1"/>
          </p:nvPr>
        </p:nvSpPr>
        <p:spPr/>
        <p:txBody>
          <a:bodyPr/>
          <a:lstStyle/>
          <a:p>
            <a:r>
              <a:rPr lang="en-US" dirty="0" smtClean="0"/>
              <a:t>The forms for prior service credit are also available on the website. (We have forms in the Large Conference room for your convenience.)</a:t>
            </a:r>
          </a:p>
          <a:p>
            <a:r>
              <a:rPr lang="en-US" dirty="0" smtClean="0"/>
              <a:t>You are guaranteed 90% of your pension from the month following your retirement until the following April.</a:t>
            </a:r>
          </a:p>
          <a:p>
            <a:r>
              <a:rPr lang="en-US" dirty="0" smtClean="0"/>
              <a:t>From April on, you are receiving 100% of you </a:t>
            </a:r>
            <a:r>
              <a:rPr lang="en-US" dirty="0" smtClean="0"/>
              <a:t>pension</a:t>
            </a:r>
            <a:r>
              <a:rPr lang="en-US" dirty="0" smtClean="0">
                <a:solidFill>
                  <a:srgbClr val="FF0000"/>
                </a:solidFill>
              </a:rPr>
              <a:t>, plus any </a:t>
            </a:r>
            <a:r>
              <a:rPr lang="en-US" dirty="0" err="1" smtClean="0">
                <a:solidFill>
                  <a:srgbClr val="FF0000"/>
                </a:solidFill>
              </a:rPr>
              <a:t>backpay</a:t>
            </a:r>
            <a:r>
              <a:rPr lang="en-US" smtClean="0">
                <a:solidFill>
                  <a:srgbClr val="FF0000"/>
                </a:solidFill>
              </a:rPr>
              <a:t> through April.</a:t>
            </a:r>
            <a:endParaRPr lang="en-US" dirty="0" smtClean="0">
              <a:solidFill>
                <a:srgbClr val="FF0000"/>
              </a:solidFill>
            </a:endParaRPr>
          </a:p>
          <a:p>
            <a:r>
              <a:rPr lang="en-US" dirty="0" smtClean="0"/>
              <a:t>After 5 years, your benefit will be increased by a COLA adjustment based on the first $18,000 of your pension.</a:t>
            </a:r>
          </a:p>
          <a:p>
            <a:r>
              <a:rPr lang="en-US" dirty="0" smtClean="0"/>
              <a:t>Signing up for a video conference:  1-800-342-7298 x 6100 or schedule through your NYSTRS account (MYNYSTRS).</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22</a:t>
            </a:fld>
            <a:endParaRPr lang="en-US"/>
          </a:p>
        </p:txBody>
      </p:sp>
    </p:spTree>
    <p:extLst>
      <p:ext uri="{BB962C8B-B14F-4D97-AF65-F5344CB8AC3E}">
        <p14:creationId xmlns:p14="http://schemas.microsoft.com/office/powerpoint/2010/main" val="1187321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RTA After Retirement</a:t>
            </a:r>
            <a:endParaRPr lang="en-US" dirty="0"/>
          </a:p>
        </p:txBody>
      </p:sp>
      <p:sp>
        <p:nvSpPr>
          <p:cNvPr id="3" name="Content Placeholder 2"/>
          <p:cNvSpPr>
            <a:spLocks noGrp="1"/>
          </p:cNvSpPr>
          <p:nvPr>
            <p:ph idx="1"/>
          </p:nvPr>
        </p:nvSpPr>
        <p:spPr/>
        <p:txBody>
          <a:bodyPr/>
          <a:lstStyle/>
          <a:p>
            <a:r>
              <a:rPr lang="en-US" dirty="0" smtClean="0"/>
              <a:t>The RTA Retirement Party is usually scheduled in early June.  The exact date will be widely advertised.  You and one invitee are guests of the Association.</a:t>
            </a:r>
            <a:endParaRPr lang="en-US" dirty="0"/>
          </a:p>
          <a:p>
            <a:r>
              <a:rPr lang="en-US" dirty="0" smtClean="0"/>
              <a:t>Please consider joining Rochester Retired Teachers Association (RRTA).  They have many great activities and opportunities to volunteer as well as continue your membership in the union.  Charlie Dean, RRTA Chair, will tell you all about it at the retirement dinner.</a:t>
            </a:r>
          </a:p>
          <a:p>
            <a:r>
              <a:rPr lang="en-US" dirty="0" smtClean="0"/>
              <a:t>There is another retiree organization.  A representative will be at this dinner and share its activities.</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23</a:t>
            </a:fld>
            <a:endParaRPr lang="en-US"/>
          </a:p>
        </p:txBody>
      </p:sp>
    </p:spTree>
    <p:extLst>
      <p:ext uri="{BB962C8B-B14F-4D97-AF65-F5344CB8AC3E}">
        <p14:creationId xmlns:p14="http://schemas.microsoft.com/office/powerpoint/2010/main" val="1121255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r>
              <a:rPr lang="is-IS" dirty="0" smtClean="0"/>
              <a:t>…..</a:t>
            </a:r>
            <a:endParaRPr lang="en-US" dirty="0"/>
          </a:p>
        </p:txBody>
      </p:sp>
      <p:sp>
        <p:nvSpPr>
          <p:cNvPr id="3" name="Content Placeholder 2"/>
          <p:cNvSpPr>
            <a:spLocks noGrp="1"/>
          </p:cNvSpPr>
          <p:nvPr>
            <p:ph idx="1"/>
          </p:nvPr>
        </p:nvSpPr>
        <p:spPr/>
        <p:txBody>
          <a:bodyPr/>
          <a:lstStyle/>
          <a:p>
            <a:r>
              <a:rPr lang="en-US" dirty="0" smtClean="0"/>
              <a:t>When you have watched this </a:t>
            </a:r>
            <a:r>
              <a:rPr lang="en-US" dirty="0" err="1" smtClean="0"/>
              <a:t>powerpoint</a:t>
            </a:r>
            <a:r>
              <a:rPr lang="en-US" dirty="0" smtClean="0"/>
              <a:t>, please move into Conference A or C where there are stations set up with your RTA Officers/Consultants to answer your questions by topic (see the next/last slide)</a:t>
            </a:r>
          </a:p>
          <a:p>
            <a:endParaRPr lang="en-US" dirty="0"/>
          </a:p>
          <a:p>
            <a:r>
              <a:rPr lang="en-US" dirty="0" smtClean="0"/>
              <a:t>A fourth station is set up for you to write your individual questions/concerns if they remain unanswered.  </a:t>
            </a:r>
          </a:p>
          <a:p>
            <a:endParaRPr lang="en-US" dirty="0"/>
          </a:p>
          <a:p>
            <a:r>
              <a:rPr lang="en-US" dirty="0" err="1" smtClean="0"/>
              <a:t>Relelvant</a:t>
            </a:r>
            <a:r>
              <a:rPr lang="en-US" dirty="0" smtClean="0"/>
              <a:t> forms are available on the counter in this room.</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24</a:t>
            </a:fld>
            <a:endParaRPr lang="en-US"/>
          </a:p>
        </p:txBody>
      </p:sp>
    </p:spTree>
    <p:extLst>
      <p:ext uri="{BB962C8B-B14F-4D97-AF65-F5344CB8AC3E}">
        <p14:creationId xmlns:p14="http://schemas.microsoft.com/office/powerpoint/2010/main" val="1653593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r>
              <a:rPr lang="is-IS" dirty="0" smtClean="0"/>
              <a:t>…..</a:t>
            </a:r>
            <a:endParaRPr lang="en-US" dirty="0"/>
          </a:p>
        </p:txBody>
      </p:sp>
      <p:sp>
        <p:nvSpPr>
          <p:cNvPr id="3" name="Content Placeholder 2"/>
          <p:cNvSpPr>
            <a:spLocks noGrp="1"/>
          </p:cNvSpPr>
          <p:nvPr>
            <p:ph idx="1"/>
          </p:nvPr>
        </p:nvSpPr>
        <p:spPr/>
        <p:txBody>
          <a:bodyPr/>
          <a:lstStyle/>
          <a:p>
            <a:r>
              <a:rPr lang="en-US" dirty="0" smtClean="0"/>
              <a:t>If your question is about </a:t>
            </a:r>
            <a:r>
              <a:rPr lang="en-US" b="1" dirty="0" smtClean="0"/>
              <a:t>Healthcare</a:t>
            </a:r>
            <a:r>
              <a:rPr lang="en-US" dirty="0" smtClean="0"/>
              <a:t>:  John </a:t>
            </a:r>
            <a:r>
              <a:rPr lang="en-US" dirty="0" err="1" smtClean="0"/>
              <a:t>Pavone</a:t>
            </a:r>
            <a:r>
              <a:rPr lang="en-US" dirty="0" smtClean="0"/>
              <a:t> and Charlie Dean in Conference Room C</a:t>
            </a:r>
          </a:p>
          <a:p>
            <a:r>
              <a:rPr lang="en-US" dirty="0" smtClean="0"/>
              <a:t>If your question is about </a:t>
            </a:r>
            <a:r>
              <a:rPr lang="en-US" b="1" dirty="0" smtClean="0"/>
              <a:t>NYSTRS</a:t>
            </a:r>
            <a:r>
              <a:rPr lang="en-US" dirty="0" smtClean="0"/>
              <a:t> (including Prior Service credit) </a:t>
            </a:r>
            <a:r>
              <a:rPr lang="en-US" b="1" dirty="0" smtClean="0"/>
              <a:t>and</a:t>
            </a:r>
          </a:p>
          <a:p>
            <a:r>
              <a:rPr lang="en-US" b="1" dirty="0" smtClean="0"/>
              <a:t>Absentee Retirement Plan</a:t>
            </a:r>
            <a:r>
              <a:rPr lang="en-US" dirty="0" smtClean="0"/>
              <a:t>:  Aimee </a:t>
            </a:r>
            <a:r>
              <a:rPr lang="en-US" dirty="0" err="1" smtClean="0"/>
              <a:t>Rinere</a:t>
            </a:r>
            <a:r>
              <a:rPr lang="en-US" dirty="0" smtClean="0"/>
              <a:t> and David </a:t>
            </a:r>
            <a:r>
              <a:rPr lang="en-US" dirty="0" err="1" smtClean="0"/>
              <a:t>Wurz</a:t>
            </a:r>
            <a:endParaRPr lang="en-US" dirty="0" smtClean="0"/>
          </a:p>
          <a:p>
            <a:r>
              <a:rPr lang="en-US" dirty="0" smtClean="0"/>
              <a:t>If your question is about </a:t>
            </a:r>
            <a:r>
              <a:rPr lang="en-US" b="1" dirty="0" smtClean="0"/>
              <a:t>retiring</a:t>
            </a:r>
            <a:r>
              <a:rPr lang="en-US" dirty="0" smtClean="0"/>
              <a:t> from the District:  Margaret </a:t>
            </a:r>
            <a:r>
              <a:rPr lang="en-US" dirty="0" err="1" smtClean="0"/>
              <a:t>Sergent</a:t>
            </a:r>
            <a:endParaRPr lang="en-US" dirty="0" smtClean="0"/>
          </a:p>
          <a:p>
            <a:r>
              <a:rPr lang="en-US" dirty="0" smtClean="0"/>
              <a:t>If </a:t>
            </a:r>
            <a:r>
              <a:rPr lang="en-US" smtClean="0"/>
              <a:t>everyone is busy, see Martha</a:t>
            </a:r>
            <a:endParaRPr lang="en-US" dirty="0" smtClean="0"/>
          </a:p>
          <a:p>
            <a:endParaRPr lang="en-US" dirty="0"/>
          </a:p>
          <a:p>
            <a:r>
              <a:rPr lang="en-US" dirty="0" smtClean="0"/>
              <a:t>Thank you for attending.  Please leave questions, evaluations and comments on the Q&amp;A station.</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25</a:t>
            </a:fld>
            <a:endParaRPr lang="en-US"/>
          </a:p>
        </p:txBody>
      </p:sp>
    </p:spTree>
    <p:extLst>
      <p:ext uri="{BB962C8B-B14F-4D97-AF65-F5344CB8AC3E}">
        <p14:creationId xmlns:p14="http://schemas.microsoft.com/office/powerpoint/2010/main" val="1725388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Where is the NYSTRS Application Found?</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Go to </a:t>
            </a:r>
            <a:r>
              <a:rPr lang="en-US" dirty="0" err="1" smtClean="0"/>
              <a:t>NYSTRS.org</a:t>
            </a:r>
            <a:r>
              <a:rPr lang="en-US" dirty="0" smtClean="0"/>
              <a:t> and hover over “Forms”.  Select “Retirement Related Forms”, select “Application” and print out the application.   We have also printed out this form and is on the counter of the large conference room where you are watching this </a:t>
            </a:r>
            <a:r>
              <a:rPr lang="en-US" dirty="0" err="1" smtClean="0"/>
              <a:t>Powerpoint</a:t>
            </a:r>
            <a:r>
              <a:rPr lang="en-US" dirty="0" smtClean="0"/>
              <a:t>..</a:t>
            </a:r>
          </a:p>
          <a:p>
            <a:r>
              <a:rPr lang="en-US" dirty="0" smtClean="0"/>
              <a:t>If you have not spoken to a NYSTRS representative, you should schedule a </a:t>
            </a:r>
            <a:r>
              <a:rPr lang="en-US" b="1" u="sng" dirty="0" smtClean="0"/>
              <a:t>video conference </a:t>
            </a:r>
            <a:r>
              <a:rPr lang="en-US" dirty="0" smtClean="0"/>
              <a:t>ASAP.   Simply call 1 800-348-7298 ext. 6011.</a:t>
            </a:r>
          </a:p>
          <a:p>
            <a:r>
              <a:rPr lang="en-US" dirty="0" smtClean="0"/>
              <a:t>While on the website, if you haven’t already registered, now is the time to create a NYSTRS account.  </a:t>
            </a:r>
            <a:r>
              <a:rPr lang="en-US" b="1" u="sng" dirty="0" smtClean="0"/>
              <a:t>You will need your NYSTRS number</a:t>
            </a:r>
            <a:r>
              <a:rPr lang="en-US" dirty="0" smtClean="0"/>
              <a:t>. (It appears on your annual statement.)</a:t>
            </a:r>
          </a:p>
        </p:txBody>
      </p:sp>
      <p:sp>
        <p:nvSpPr>
          <p:cNvPr id="4" name="Slide Number Placeholder 3"/>
          <p:cNvSpPr>
            <a:spLocks noGrp="1"/>
          </p:cNvSpPr>
          <p:nvPr>
            <p:ph type="sldNum" sz="quarter" idx="12"/>
          </p:nvPr>
        </p:nvSpPr>
        <p:spPr/>
        <p:txBody>
          <a:bodyPr/>
          <a:lstStyle/>
          <a:p>
            <a:fld id="{E375B99D-761D-6A4E-B7ED-BEA6BC62323C}" type="slidenum">
              <a:rPr lang="en-US" smtClean="0"/>
              <a:t>3</a:t>
            </a:fld>
            <a:endParaRPr lang="en-US"/>
          </a:p>
        </p:txBody>
      </p:sp>
    </p:spTree>
    <p:extLst>
      <p:ext uri="{BB962C8B-B14F-4D97-AF65-F5344CB8AC3E}">
        <p14:creationId xmlns:p14="http://schemas.microsoft.com/office/powerpoint/2010/main" val="5851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What if I need help completing it?</a:t>
            </a:r>
            <a:endParaRPr lang="en-US" dirty="0"/>
          </a:p>
        </p:txBody>
      </p:sp>
      <p:sp>
        <p:nvSpPr>
          <p:cNvPr id="3" name="Content Placeholder 2"/>
          <p:cNvSpPr>
            <a:spLocks noGrp="1"/>
          </p:cNvSpPr>
          <p:nvPr>
            <p:ph idx="1"/>
          </p:nvPr>
        </p:nvSpPr>
        <p:spPr/>
        <p:txBody>
          <a:bodyPr>
            <a:normAutofit/>
          </a:bodyPr>
          <a:lstStyle/>
          <a:p>
            <a:r>
              <a:rPr lang="en-US" dirty="0"/>
              <a:t>When you go to your videoconference, take along your financial advisor </a:t>
            </a:r>
            <a:r>
              <a:rPr lang="en-US" dirty="0" smtClean="0"/>
              <a:t>and/or </a:t>
            </a:r>
            <a:r>
              <a:rPr lang="en-US" dirty="0"/>
              <a:t>spouse or closest relative.  The TRS person will send you printouts for any of the retirement options you are considering</a:t>
            </a:r>
            <a:r>
              <a:rPr lang="en-US" dirty="0" smtClean="0"/>
              <a:t>.</a:t>
            </a:r>
          </a:p>
          <a:p>
            <a:r>
              <a:rPr lang="en-US" dirty="0" smtClean="0"/>
              <a:t>Charlie Dean is the Chairperson of the Rochester Retired Teachers Association and can give you great assistance. </a:t>
            </a:r>
          </a:p>
          <a:p>
            <a:r>
              <a:rPr lang="en-US" dirty="0" smtClean="0"/>
              <a:t>Charlie’s contact information is </a:t>
            </a:r>
            <a:r>
              <a:rPr lang="en-US" dirty="0" smtClean="0">
                <a:hlinkClick r:id="rId2"/>
              </a:rPr>
              <a:t>deanswim@aol.com</a:t>
            </a:r>
            <a:r>
              <a:rPr lang="en-US" dirty="0" smtClean="0"/>
              <a:t> or (585-865-1735)</a:t>
            </a:r>
          </a:p>
          <a:p>
            <a:r>
              <a:rPr lang="en-US" dirty="0" smtClean="0"/>
              <a:t>Caution: the TRS person is the only </a:t>
            </a:r>
            <a:r>
              <a:rPr lang="en-US" u="sng" dirty="0" smtClean="0"/>
              <a:t>trained</a:t>
            </a:r>
            <a:r>
              <a:rPr lang="en-US" dirty="0" smtClean="0"/>
              <a:t> retirement advisor.</a:t>
            </a:r>
          </a:p>
        </p:txBody>
      </p:sp>
      <p:sp>
        <p:nvSpPr>
          <p:cNvPr id="4" name="Slide Number Placeholder 3"/>
          <p:cNvSpPr>
            <a:spLocks noGrp="1"/>
          </p:cNvSpPr>
          <p:nvPr>
            <p:ph type="sldNum" sz="quarter" idx="12"/>
          </p:nvPr>
        </p:nvSpPr>
        <p:spPr/>
        <p:txBody>
          <a:bodyPr/>
          <a:lstStyle/>
          <a:p>
            <a:fld id="{E375B99D-761D-6A4E-B7ED-BEA6BC62323C}" type="slidenum">
              <a:rPr lang="en-US" smtClean="0"/>
              <a:t>4</a:t>
            </a:fld>
            <a:endParaRPr lang="en-US"/>
          </a:p>
        </p:txBody>
      </p:sp>
    </p:spTree>
    <p:extLst>
      <p:ext uri="{BB962C8B-B14F-4D97-AF65-F5344CB8AC3E}">
        <p14:creationId xmlns:p14="http://schemas.microsoft.com/office/powerpoint/2010/main" val="100648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“Parting” shots</a:t>
            </a:r>
            <a:endParaRPr lang="en-US" dirty="0"/>
          </a:p>
        </p:txBody>
      </p:sp>
      <p:sp>
        <p:nvSpPr>
          <p:cNvPr id="3" name="Content Placeholder 2"/>
          <p:cNvSpPr>
            <a:spLocks noGrp="1"/>
          </p:cNvSpPr>
          <p:nvPr>
            <p:ph idx="1"/>
          </p:nvPr>
        </p:nvSpPr>
        <p:spPr/>
        <p:txBody>
          <a:bodyPr/>
          <a:lstStyle/>
          <a:p>
            <a:r>
              <a:rPr lang="en-US" dirty="0" smtClean="0"/>
              <a:t>The TRS application must be notarized.  Bernadette Ferrara, RTA Office manager, can do this free of charge.  Just call ahead to arrange for a convenient time (546-2681).</a:t>
            </a:r>
          </a:p>
          <a:p>
            <a:r>
              <a:rPr lang="en-US" dirty="0" smtClean="0"/>
              <a:t>We suggest sending the original Certified, Return Receipt Requested and a second copy via regular US mail.</a:t>
            </a:r>
          </a:p>
          <a:p>
            <a:r>
              <a:rPr lang="en-US" dirty="0" smtClean="0"/>
              <a:t>Keep a copy for yourself.</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5</a:t>
            </a:fld>
            <a:endParaRPr lang="en-US"/>
          </a:p>
        </p:txBody>
      </p:sp>
    </p:spTree>
    <p:extLst>
      <p:ext uri="{BB962C8B-B14F-4D97-AF65-F5344CB8AC3E}">
        <p14:creationId xmlns:p14="http://schemas.microsoft.com/office/powerpoint/2010/main" val="11712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Notify the </a:t>
            </a:r>
            <a:r>
              <a:rPr lang="en-US" dirty="0" err="1" smtClean="0"/>
              <a:t>RCSd</a:t>
            </a:r>
            <a:r>
              <a:rPr lang="en-US" dirty="0" smtClean="0"/>
              <a:t/>
            </a:r>
            <a:br>
              <a:rPr lang="en-US" dirty="0" smtClean="0"/>
            </a:br>
            <a:r>
              <a:rPr lang="en-US" dirty="0" smtClean="0"/>
              <a:t>Send to</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[Date]                                                                          </a:t>
            </a:r>
          </a:p>
          <a:p>
            <a:pPr marL="0" indent="0">
              <a:buNone/>
            </a:pPr>
            <a:r>
              <a:rPr lang="en-US" dirty="0" smtClean="0"/>
              <a:t>Harry Kennedy, Chief</a:t>
            </a:r>
          </a:p>
          <a:p>
            <a:pPr marL="0" indent="0">
              <a:buNone/>
            </a:pPr>
            <a:r>
              <a:rPr lang="en-US" dirty="0" smtClean="0"/>
              <a:t>Human Capital Initiatives</a:t>
            </a:r>
          </a:p>
          <a:p>
            <a:pPr marL="0" indent="0">
              <a:buNone/>
            </a:pPr>
            <a:r>
              <a:rPr lang="en-US" dirty="0" smtClean="0"/>
              <a:t>Rochester City School District</a:t>
            </a:r>
          </a:p>
          <a:p>
            <a:pPr marL="0" indent="0">
              <a:buNone/>
            </a:pPr>
            <a:r>
              <a:rPr lang="en-US" dirty="0" smtClean="0"/>
              <a:t>131 West Broad Street</a:t>
            </a:r>
          </a:p>
          <a:p>
            <a:pPr marL="0" indent="0">
              <a:buNone/>
            </a:pPr>
            <a:r>
              <a:rPr lang="en-US" dirty="0" smtClean="0"/>
              <a:t>Rochester, NY 14614</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6</a:t>
            </a:fld>
            <a:endParaRPr lang="en-US"/>
          </a:p>
        </p:txBody>
      </p:sp>
    </p:spTree>
    <p:extLst>
      <p:ext uri="{BB962C8B-B14F-4D97-AF65-F5344CB8AC3E}">
        <p14:creationId xmlns:p14="http://schemas.microsoft.com/office/powerpoint/2010/main" val="32566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Notify the </a:t>
            </a:r>
            <a:r>
              <a:rPr lang="en-US" dirty="0" err="1" smtClean="0"/>
              <a:t>RCSd</a:t>
            </a:r>
            <a:r>
              <a:rPr lang="en-US" dirty="0" smtClean="0"/>
              <a:t/>
            </a:r>
            <a:br>
              <a:rPr lang="en-US" dirty="0" smtClean="0"/>
            </a:br>
            <a:r>
              <a:rPr lang="en-US" sz="2400" dirty="0" smtClean="0"/>
              <a:t>(Sample letter]</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400" dirty="0"/>
              <a:t>This serves as my letter of retirement from the City School District effective </a:t>
            </a:r>
            <a:r>
              <a:rPr lang="en-US" sz="3400" dirty="0" smtClean="0"/>
              <a:t>[Insert date].</a:t>
            </a:r>
            <a:endParaRPr lang="en-US" sz="3400" dirty="0"/>
          </a:p>
          <a:p>
            <a:pPr marL="0" indent="0">
              <a:buNone/>
            </a:pPr>
            <a:r>
              <a:rPr lang="en-US" sz="3400" dirty="0"/>
              <a:t> </a:t>
            </a:r>
            <a:r>
              <a:rPr lang="en-US" sz="3400" dirty="0" smtClean="0"/>
              <a:t>Please </a:t>
            </a:r>
            <a:r>
              <a:rPr lang="en-US" sz="3400" dirty="0"/>
              <a:t>notify me of the amount and the date when I will receive money from the Absentee Reduction Plan (Section </a:t>
            </a:r>
            <a:r>
              <a:rPr lang="en-US" sz="3400" dirty="0" smtClean="0"/>
              <a:t>60).  </a:t>
            </a:r>
            <a:r>
              <a:rPr lang="en-US" sz="3400" dirty="0"/>
              <a:t>Also forward to me any paperwork that I need to complete</a:t>
            </a:r>
            <a:r>
              <a:rPr lang="en-US" sz="3400" dirty="0" smtClean="0"/>
              <a:t>.</a:t>
            </a:r>
            <a:endParaRPr lang="en-US" sz="3400" dirty="0"/>
          </a:p>
          <a:p>
            <a:pPr marL="0" indent="0">
              <a:buNone/>
            </a:pPr>
            <a:r>
              <a:rPr lang="en-US" sz="3400" dirty="0"/>
              <a:t>It was a pleasure to teach the children of the City</a:t>
            </a:r>
            <a:r>
              <a:rPr lang="en-US" sz="3400" dirty="0" smtClean="0"/>
              <a:t>.</a:t>
            </a:r>
            <a:endParaRPr lang="en-US" sz="3400" dirty="0"/>
          </a:p>
          <a:p>
            <a:pPr marL="0" indent="0">
              <a:buNone/>
            </a:pPr>
            <a:r>
              <a:rPr lang="en-US" sz="3400" dirty="0"/>
              <a:t>Thank you for your attention to this matter</a:t>
            </a:r>
            <a:r>
              <a:rPr lang="en-US" sz="3400" dirty="0" smtClean="0"/>
              <a:t>.</a:t>
            </a:r>
            <a:endParaRPr lang="en-US" sz="3400" dirty="0"/>
          </a:p>
          <a:p>
            <a:pPr marL="0" indent="0">
              <a:buNone/>
            </a:pPr>
            <a:r>
              <a:rPr lang="en-US" sz="3400" dirty="0"/>
              <a:t> </a:t>
            </a:r>
          </a:p>
          <a:p>
            <a:pPr marL="0" indent="0">
              <a:buNone/>
            </a:pPr>
            <a:r>
              <a:rPr lang="en-US" sz="3400" dirty="0"/>
              <a:t>Sincerely,</a:t>
            </a:r>
          </a:p>
          <a:p>
            <a:pPr marL="0" indent="0">
              <a:buNone/>
            </a:pPr>
            <a:r>
              <a:rPr lang="en-US" sz="3400" dirty="0"/>
              <a:t> </a:t>
            </a:r>
          </a:p>
          <a:p>
            <a:pPr marL="0" indent="0">
              <a:buNone/>
            </a:pPr>
            <a:r>
              <a:rPr lang="en-US" sz="3400" dirty="0"/>
              <a:t>[my name]</a:t>
            </a:r>
          </a:p>
          <a:p>
            <a:pPr marL="0" indent="0">
              <a:buNone/>
            </a:pPr>
            <a:r>
              <a:rPr lang="en-US" sz="3400" dirty="0"/>
              <a:t> </a:t>
            </a:r>
          </a:p>
          <a:p>
            <a:pPr marL="0" indent="0">
              <a:buNone/>
            </a:pPr>
            <a:r>
              <a:rPr lang="en-US" sz="3400" dirty="0"/>
              <a:t>cc:  </a:t>
            </a:r>
            <a:r>
              <a:rPr lang="en-US" sz="3400" dirty="0" smtClean="0"/>
              <a:t>My Principal</a:t>
            </a:r>
          </a:p>
          <a:p>
            <a:pPr marL="0" indent="0">
              <a:buNone/>
            </a:pPr>
            <a:r>
              <a:rPr lang="en-US" sz="3400" dirty="0" smtClean="0"/>
              <a:t>      M</a:t>
            </a:r>
            <a:r>
              <a:rPr lang="en-US" sz="3400" dirty="0"/>
              <a:t>. </a:t>
            </a:r>
            <a:r>
              <a:rPr lang="en-US" sz="3400" dirty="0" smtClean="0"/>
              <a:t>Keating</a:t>
            </a:r>
          </a:p>
          <a:p>
            <a:pPr marL="0" indent="0">
              <a:buNone/>
            </a:pPr>
            <a:r>
              <a:rPr lang="en-US" sz="3400" dirty="0"/>
              <a:t> </a:t>
            </a:r>
            <a:r>
              <a:rPr lang="en-US" sz="3400" dirty="0" smtClean="0"/>
              <a:t>   </a:t>
            </a:r>
            <a:endParaRPr lang="en-US" sz="3400" dirty="0"/>
          </a:p>
          <a:p>
            <a:pPr marL="0" indent="0">
              <a:buNone/>
            </a:pPr>
            <a:r>
              <a:rPr lang="en-US" dirty="0"/>
              <a:t> </a:t>
            </a:r>
          </a:p>
          <a:p>
            <a:pPr marL="0" indent="0">
              <a:buNone/>
            </a:pPr>
            <a:r>
              <a:rPr lang="en-US" dirty="0"/>
              <a:t> </a:t>
            </a:r>
          </a:p>
        </p:txBody>
      </p:sp>
      <p:sp>
        <p:nvSpPr>
          <p:cNvPr id="4" name="Slide Number Placeholder 3"/>
          <p:cNvSpPr>
            <a:spLocks noGrp="1"/>
          </p:cNvSpPr>
          <p:nvPr>
            <p:ph type="sldNum" sz="quarter" idx="12"/>
          </p:nvPr>
        </p:nvSpPr>
        <p:spPr/>
        <p:txBody>
          <a:bodyPr/>
          <a:lstStyle/>
          <a:p>
            <a:fld id="{E375B99D-761D-6A4E-B7ED-BEA6BC62323C}" type="slidenum">
              <a:rPr lang="en-US" smtClean="0"/>
              <a:t>7</a:t>
            </a:fld>
            <a:endParaRPr lang="en-US"/>
          </a:p>
        </p:txBody>
      </p:sp>
    </p:spTree>
    <p:extLst>
      <p:ext uri="{BB962C8B-B14F-4D97-AF65-F5344CB8AC3E}">
        <p14:creationId xmlns:p14="http://schemas.microsoft.com/office/powerpoint/2010/main" val="64745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Absentee Reduction Monies</a:t>
            </a:r>
            <a:endParaRPr lang="en-US" dirty="0"/>
          </a:p>
        </p:txBody>
      </p:sp>
      <p:sp>
        <p:nvSpPr>
          <p:cNvPr id="3" name="Content Placeholder 2"/>
          <p:cNvSpPr>
            <a:spLocks noGrp="1"/>
          </p:cNvSpPr>
          <p:nvPr>
            <p:ph idx="1"/>
          </p:nvPr>
        </p:nvSpPr>
        <p:spPr/>
        <p:txBody>
          <a:bodyPr/>
          <a:lstStyle/>
          <a:p>
            <a:r>
              <a:rPr lang="en-US" dirty="0" smtClean="0"/>
              <a:t>No mater when you retire, the money is </a:t>
            </a:r>
            <a:r>
              <a:rPr lang="en-US" dirty="0" smtClean="0"/>
              <a:t>sent to eligible teachers in September.</a:t>
            </a:r>
          </a:p>
          <a:p>
            <a:r>
              <a:rPr lang="en-US" dirty="0" smtClean="0"/>
              <a:t>This </a:t>
            </a:r>
            <a:r>
              <a:rPr lang="en-US" dirty="0" smtClean="0"/>
              <a:t>money is taxable and does not count toward your final average salary</a:t>
            </a:r>
            <a:r>
              <a:rPr lang="en-US" dirty="0" smtClean="0"/>
              <a:t>.</a:t>
            </a:r>
          </a:p>
          <a:p>
            <a:r>
              <a:rPr lang="en-US" dirty="0" smtClean="0"/>
              <a:t>Remember, once the money is banked for a particular school year, it is not lost.</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8</a:t>
            </a:fld>
            <a:endParaRPr lang="en-US"/>
          </a:p>
        </p:txBody>
      </p:sp>
    </p:spTree>
    <p:extLst>
      <p:ext uri="{BB962C8B-B14F-4D97-AF65-F5344CB8AC3E}">
        <p14:creationId xmlns:p14="http://schemas.microsoft.com/office/powerpoint/2010/main" val="43561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Absentee Reduction Monies</a:t>
            </a:r>
            <a:endParaRPr lang="en-US" dirty="0"/>
          </a:p>
        </p:txBody>
      </p:sp>
      <p:sp>
        <p:nvSpPr>
          <p:cNvPr id="3" name="Content Placeholder 2"/>
          <p:cNvSpPr>
            <a:spLocks noGrp="1"/>
          </p:cNvSpPr>
          <p:nvPr>
            <p:ph idx="1"/>
          </p:nvPr>
        </p:nvSpPr>
        <p:spPr/>
        <p:txBody>
          <a:bodyPr>
            <a:normAutofit lnSpcReduction="10000"/>
          </a:bodyPr>
          <a:lstStyle/>
          <a:p>
            <a:r>
              <a:rPr lang="en-US" dirty="0" smtClean="0"/>
              <a:t>Accessing absence history on </a:t>
            </a:r>
            <a:r>
              <a:rPr lang="en-US" dirty="0" err="1" smtClean="0"/>
              <a:t>Peoplesoft</a:t>
            </a:r>
            <a:endParaRPr lang="en-US" dirty="0" smtClean="0"/>
          </a:p>
          <a:p>
            <a:r>
              <a:rPr lang="en-US" dirty="0" smtClean="0"/>
              <a:t>First go to Employee Home</a:t>
            </a:r>
          </a:p>
          <a:p>
            <a:r>
              <a:rPr lang="en-US" dirty="0" smtClean="0"/>
              <a:t>Click on “view time”</a:t>
            </a:r>
          </a:p>
          <a:p>
            <a:r>
              <a:rPr lang="en-US" dirty="0" smtClean="0"/>
              <a:t>Next click on “Leave Time Taken Data”</a:t>
            </a:r>
          </a:p>
          <a:p>
            <a:r>
              <a:rPr lang="en-US" b="1" dirty="0" smtClean="0"/>
              <a:t>CHANGE THE START DATE </a:t>
            </a:r>
            <a:r>
              <a:rPr lang="en-US" dirty="0" smtClean="0"/>
              <a:t>to the year you want to go back to</a:t>
            </a:r>
          </a:p>
          <a:p>
            <a:r>
              <a:rPr lang="en-US" dirty="0" smtClean="0"/>
              <a:t>Click “illness on </a:t>
            </a:r>
            <a:r>
              <a:rPr lang="en-US" b="1" dirty="0" smtClean="0"/>
              <a:t>LEAVE TYPE</a:t>
            </a:r>
          </a:p>
          <a:p>
            <a:r>
              <a:rPr lang="en-US" dirty="0" smtClean="0"/>
              <a:t>Click the green arrow circle icon next to the end date.</a:t>
            </a:r>
          </a:p>
          <a:p>
            <a:r>
              <a:rPr lang="en-US" dirty="0" smtClean="0">
                <a:solidFill>
                  <a:srgbClr val="FF0000"/>
                </a:solidFill>
              </a:rPr>
              <a:t>Current records start with school year 2005-2006; 04-05 is not there unless you were absent in the Spring of 2005; the District has access to the old system beginning in July.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375B99D-761D-6A4E-B7ED-BEA6BC62323C}" type="slidenum">
              <a:rPr lang="en-US" smtClean="0"/>
              <a:t>9</a:t>
            </a:fld>
            <a:endParaRPr lang="en-US"/>
          </a:p>
        </p:txBody>
      </p:sp>
    </p:spTree>
    <p:extLst>
      <p:ext uri="{BB962C8B-B14F-4D97-AF65-F5344CB8AC3E}">
        <p14:creationId xmlns:p14="http://schemas.microsoft.com/office/powerpoint/2010/main" val="166447329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4711</TotalTime>
  <Words>1845</Words>
  <Application>Microsoft Macintosh PowerPoint</Application>
  <PresentationFormat>Widescreen</PresentationFormat>
  <Paragraphs>168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Gill Sans MT</vt:lpstr>
      <vt:lpstr>Impact</vt:lpstr>
      <vt:lpstr>Arial</vt:lpstr>
      <vt:lpstr>Badge</vt:lpstr>
      <vt:lpstr>Seriously Considering Retirement?</vt:lpstr>
      <vt:lpstr>What do I Have to d0?</vt:lpstr>
      <vt:lpstr>Step one:  Where is the NYSTRS Application Found?</vt:lpstr>
      <vt:lpstr>Step one:  What if I need help completing it?</vt:lpstr>
      <vt:lpstr>Step one: “Parting” shots</vt:lpstr>
      <vt:lpstr>Step two: Notify the RCSd Send to</vt:lpstr>
      <vt:lpstr>Step two: Notify the RCSd (Sample letter]</vt:lpstr>
      <vt:lpstr>Absentee Reduction Monies</vt:lpstr>
      <vt:lpstr>Absentee Reduction Monies</vt:lpstr>
      <vt:lpstr>Section 60  Absentee Reduction Plan or ARP</vt:lpstr>
      <vt:lpstr>Why is there a March 1 deadline? [arp continued]</vt:lpstr>
      <vt:lpstr>           Health Benefits</vt:lpstr>
      <vt:lpstr>What about Dental Benefits? COBRA and MetLife </vt:lpstr>
      <vt:lpstr>What about medical Benefits? Under 65</vt:lpstr>
      <vt:lpstr>What about medical Benefits after 65? [Rochester Service Area]</vt:lpstr>
      <vt:lpstr>What about medical Benefits after 65?  [rochester service area]</vt:lpstr>
      <vt:lpstr>What about medical Benefits? [out of the rochester service area]</vt:lpstr>
      <vt:lpstr>What about Health Benefits For my Spouse?</vt:lpstr>
      <vt:lpstr>What about medical Benefits For my Spouse if I predecease?</vt:lpstr>
      <vt:lpstr>What about medical Benefits For my Spouse if I predecease?</vt:lpstr>
      <vt:lpstr>Health Insurance Last words</vt:lpstr>
      <vt:lpstr>Retirement System Last words</vt:lpstr>
      <vt:lpstr>RTA After Retirement</vt:lpstr>
      <vt:lpstr>Questions and Answers…..</vt:lpstr>
      <vt:lpstr>Questions and Answers…..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Retirement?</dc:title>
  <dc:creator>maskerade6@aol.com</dc:creator>
  <cp:lastModifiedBy>Bill Gerber</cp:lastModifiedBy>
  <cp:revision>47</cp:revision>
  <cp:lastPrinted>2017-01-09T16:38:23Z</cp:lastPrinted>
  <dcterms:created xsi:type="dcterms:W3CDTF">2017-01-06T13:46:39Z</dcterms:created>
  <dcterms:modified xsi:type="dcterms:W3CDTF">2018-01-23T16:44:30Z</dcterms:modified>
</cp:coreProperties>
</file>