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56" r:id="rId2"/>
    <p:sldId id="257" r:id="rId3"/>
    <p:sldId id="294" r:id="rId4"/>
    <p:sldId id="283" r:id="rId5"/>
    <p:sldId id="281" r:id="rId6"/>
    <p:sldId id="290" r:id="rId7"/>
    <p:sldId id="295" r:id="rId8"/>
    <p:sldId id="292" r:id="rId9"/>
    <p:sldId id="291" r:id="rId10"/>
    <p:sldId id="296" r:id="rId11"/>
    <p:sldId id="258" r:id="rId12"/>
    <p:sldId id="259" r:id="rId13"/>
    <p:sldId id="282" r:id="rId14"/>
    <p:sldId id="273" r:id="rId15"/>
    <p:sldId id="260" r:id="rId16"/>
    <p:sldId id="284" r:id="rId17"/>
    <p:sldId id="261" r:id="rId18"/>
    <p:sldId id="277" r:id="rId19"/>
    <p:sldId id="297" r:id="rId20"/>
    <p:sldId id="280" r:id="rId21"/>
    <p:sldId id="263" r:id="rId22"/>
    <p:sldId id="264" r:id="rId23"/>
    <p:sldId id="278" r:id="rId24"/>
    <p:sldId id="265" r:id="rId25"/>
    <p:sldId id="270" r:id="rId26"/>
    <p:sldId id="266" r:id="rId27"/>
    <p:sldId id="288" r:id="rId28"/>
    <p:sldId id="267" r:id="rId29"/>
    <p:sldId id="268" r:id="rId30"/>
    <p:sldId id="289" r:id="rId31"/>
    <p:sldId id="269" r:id="rId32"/>
    <p:sldId id="271" r:id="rId33"/>
    <p:sldId id="279" r:id="rId34"/>
    <p:sldId id="272" r:id="rId35"/>
    <p:sldId id="287" r:id="rId36"/>
    <p:sldId id="275"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C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1905"/>
  </p:normalViewPr>
  <p:slideViewPr>
    <p:cSldViewPr snapToGrid="0" snapToObjects="1">
      <p:cViewPr varScale="1">
        <p:scale>
          <a:sx n="117" d="100"/>
          <a:sy n="117" d="100"/>
        </p:scale>
        <p:origin x="9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64628-66D8-9445-9018-42DFBA822A96}" type="datetimeFigureOut">
              <a:rPr lang="en-US" smtClean="0"/>
              <a:t>2/23/21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33ADB-D9A1-304B-8DBC-4F8A393DE6CF}" type="slidenum">
              <a:rPr lang="en-US" smtClean="0"/>
              <a:t>‹#›</a:t>
            </a:fld>
            <a:endParaRPr lang="en-US" dirty="0"/>
          </a:p>
        </p:txBody>
      </p:sp>
    </p:spTree>
    <p:extLst>
      <p:ext uri="{BB962C8B-B14F-4D97-AF65-F5344CB8AC3E}">
        <p14:creationId xmlns:p14="http://schemas.microsoft.com/office/powerpoint/2010/main" val="1322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4D50-57D3-0A4D-9AE9-EE0CB2318873}" type="datetimeFigureOut">
              <a:rPr lang="en-US" smtClean="0"/>
              <a:t>2/23/21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0E35-92A0-F149-895D-324D8B6251FF}" type="slidenum">
              <a:rPr lang="en-US" smtClean="0"/>
              <a:t>‹#›</a:t>
            </a:fld>
            <a:endParaRPr lang="en-US" dirty="0"/>
          </a:p>
        </p:txBody>
      </p:sp>
    </p:spTree>
    <p:extLst>
      <p:ext uri="{BB962C8B-B14F-4D97-AF65-F5344CB8AC3E}">
        <p14:creationId xmlns:p14="http://schemas.microsoft.com/office/powerpoint/2010/main" val="15266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D0E35-92A0-F149-895D-324D8B6251FF}" type="slidenum">
              <a:rPr lang="en-US" smtClean="0"/>
              <a:t>28</a:t>
            </a:fld>
            <a:endParaRPr lang="en-US" dirty="0"/>
          </a:p>
        </p:txBody>
      </p:sp>
    </p:spTree>
    <p:extLst>
      <p:ext uri="{BB962C8B-B14F-4D97-AF65-F5344CB8AC3E}">
        <p14:creationId xmlns:p14="http://schemas.microsoft.com/office/powerpoint/2010/main" val="5384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C99880D-607A-5C45-9FB7-1735C236569E}" type="datetime1">
              <a:rPr lang="en-US" smtClean="0"/>
              <a:t>2/23/21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375B99D-761D-6A4E-B7ED-BEA6BC62323C}"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C0FB9-6F91-9043-B5E8-3287CFA37058}" type="datetime1">
              <a:rPr lang="en-US" smtClean="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1B557-B738-EF47-B09B-944BDB1805C9}" type="datetime1">
              <a:rPr lang="en-US" smtClean="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1345C-F58A-594A-8D2A-470BBB49D1F9}" type="datetime1">
              <a:rPr lang="en-US" smtClean="0"/>
              <a:t>2/23/21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3701098-45BF-A34C-AFA6-E905590B6CAA}" type="datetime1">
              <a:rPr lang="en-US" smtClean="0"/>
              <a:t>2/23/21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375B99D-761D-6A4E-B7ED-BEA6BC62323C}"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21992C-73F8-9043-91AF-D0EC786E102F}" type="datetime1">
              <a:rPr lang="en-US" smtClean="0"/>
              <a:t>2/23/21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120D1-C929-A045-AA54-B98582256CA0}" type="datetime1">
              <a:rPr lang="en-US" smtClean="0"/>
              <a:t>2/23/21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692E1-C5E7-8E43-ADA9-6C11DDF97854}" type="datetime1">
              <a:rPr lang="en-US" smtClean="0"/>
              <a:t>2/23/21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590CF-36B6-C948-BE31-407F7BE8231F}" type="datetime1">
              <a:rPr lang="en-US" smtClean="0"/>
              <a:t>2/23/21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09156FF-0581-9F41-9716-8A5C49C5E782}" type="datetime1">
              <a:rPr lang="en-US" smtClean="0"/>
              <a:t>2/23/21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E375B99D-761D-6A4E-B7ED-BEA6BC62323C}"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6DAEE9D-C301-834B-8298-58176F0B30D0}" type="datetime1">
              <a:rPr lang="en-US" smtClean="0"/>
              <a:t>2/23/21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E375B99D-761D-6A4E-B7ED-BEA6BC62323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AFA501D-5BE8-954A-8B04-19EC42A1D5F3}" type="datetime1">
              <a:rPr lang="en-US" smtClean="0"/>
              <a:t>2/23/21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375B99D-761D-6A4E-B7ED-BEA6BC62323C}"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627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mediatechparenting.net/2011/09/14/321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ystr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eanswim@ao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ystrs.org/nystrs/media/pdf/library/publications/active%20members/handbook.pdf" TargetMode="External"/><Relationship Id="rId2" Type="http://schemas.openxmlformats.org/officeDocument/2006/relationships/hyperlink" Target="https://www.nystrs.org/NYSTRS/media/PDF/Library/Publications/Active%20Members/handbook.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iskundemeisjes.nl/20130311/beste-wethouders-van-onderwijs-over-loten-in-het-voortgezet-onderwijs/"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Ballerina_logo.pn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pixabay.com/en/dance-breakdancing-balance-black-310022/" TargetMode="External"/><Relationship Id="rId5" Type="http://schemas.openxmlformats.org/officeDocument/2006/relationships/image" Target="../media/image3.png"/><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DEANSWIM@ao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stadude.deviantart.com/art/Sanibel-Island-Beach-80549813"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i="1" dirty="0"/>
              <a:t>Seriously</a:t>
            </a:r>
            <a:r>
              <a:rPr lang="en-US" sz="5400" dirty="0"/>
              <a:t> Considering Retirement?</a:t>
            </a:r>
            <a:br>
              <a:rPr lang="en-US" sz="5400" dirty="0"/>
            </a:br>
            <a:r>
              <a:rPr lang="en-US" sz="5400" dirty="0"/>
              <a:t>The Remote Edition</a:t>
            </a:r>
          </a:p>
        </p:txBody>
      </p:sp>
      <p:sp>
        <p:nvSpPr>
          <p:cNvPr id="3" name="Subtitle 2"/>
          <p:cNvSpPr>
            <a:spLocks noGrp="1"/>
          </p:cNvSpPr>
          <p:nvPr>
            <p:ph type="subTitle" idx="1"/>
          </p:nvPr>
        </p:nvSpPr>
        <p:spPr>
          <a:xfrm>
            <a:off x="2215045" y="5979196"/>
            <a:ext cx="8045373" cy="742279"/>
          </a:xfrm>
        </p:spPr>
        <p:txBody>
          <a:bodyPr>
            <a:normAutofit/>
          </a:bodyPr>
          <a:lstStyle/>
          <a:p>
            <a:endParaRPr lang="en-US" sz="1000" dirty="0"/>
          </a:p>
          <a:p>
            <a:r>
              <a:rPr lang="en-US" sz="1800" dirty="0"/>
              <a:t>      or  Learning to Love September</a:t>
            </a:r>
          </a:p>
        </p:txBody>
      </p:sp>
      <p:sp>
        <p:nvSpPr>
          <p:cNvPr id="4" name="Slide Number Placeholder 3"/>
          <p:cNvSpPr>
            <a:spLocks noGrp="1"/>
          </p:cNvSpPr>
          <p:nvPr>
            <p:ph type="sldNum" sz="quarter" idx="12"/>
          </p:nvPr>
        </p:nvSpPr>
        <p:spPr/>
        <p:txBody>
          <a:bodyPr/>
          <a:lstStyle/>
          <a:p>
            <a:fld id="{E375B99D-761D-6A4E-B7ED-BEA6BC62323C}" type="slidenum">
              <a:rPr lang="en-US" smtClean="0"/>
              <a:t>1</a:t>
            </a:fld>
            <a:endParaRPr lang="en-US" dirty="0"/>
          </a:p>
        </p:txBody>
      </p:sp>
      <p:pic>
        <p:nvPicPr>
          <p:cNvPr id="6" name="Picture 5" descr="9 Family Digital Citizenship Tips: Back-to-School Reading ...">
            <a:extLst>
              <a:ext uri="{FF2B5EF4-FFF2-40B4-BE49-F238E27FC236}">
                <a16:creationId xmlns:a16="http://schemas.microsoft.com/office/drawing/2014/main" id="{C0FF5D79-68A8-A043-9673-96E8D8081D36}"/>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5059" y="5198532"/>
            <a:ext cx="2862541" cy="1659467"/>
          </a:xfrm>
          <a:prstGeom prst="rect">
            <a:avLst/>
          </a:prstGeom>
        </p:spPr>
      </p:pic>
      <p:sp>
        <p:nvSpPr>
          <p:cNvPr id="7" name="TextBox 6">
            <a:extLst>
              <a:ext uri="{FF2B5EF4-FFF2-40B4-BE49-F238E27FC236}">
                <a16:creationId xmlns:a16="http://schemas.microsoft.com/office/drawing/2014/main" id="{86D130CE-8334-584A-8D17-243D27E15952}"/>
              </a:ext>
            </a:extLst>
          </p:cNvPr>
          <p:cNvSpPr txBox="1"/>
          <p:nvPr/>
        </p:nvSpPr>
        <p:spPr>
          <a:xfrm>
            <a:off x="795059" y="6858000"/>
            <a:ext cx="2862541" cy="369332"/>
          </a:xfrm>
          <a:prstGeom prst="rect">
            <a:avLst/>
          </a:prstGeom>
          <a:noFill/>
        </p:spPr>
        <p:txBody>
          <a:bodyPr wrap="square" rtlCol="0">
            <a:spAutoFit/>
          </a:bodyPr>
          <a:lstStyle/>
          <a:p>
            <a:r>
              <a:rPr lang="en-US" sz="900" dirty="0">
                <a:hlinkClick r:id="rId3" tooltip="http://mediatechparenting.net/2011/09/14/3211/"/>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6464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E52F-9B6C-E842-924A-9EAFB25E0ABD}"/>
              </a:ext>
            </a:extLst>
          </p:cNvPr>
          <p:cNvSpPr>
            <a:spLocks noGrp="1"/>
          </p:cNvSpPr>
          <p:nvPr>
            <p:ph type="title"/>
          </p:nvPr>
        </p:nvSpPr>
        <p:spPr/>
        <p:txBody>
          <a:bodyPr/>
          <a:lstStyle/>
          <a:p>
            <a:r>
              <a:rPr lang="en-US" dirty="0"/>
              <a:t>Step one: Do you have additional credit?</a:t>
            </a:r>
          </a:p>
        </p:txBody>
      </p:sp>
      <p:sp>
        <p:nvSpPr>
          <p:cNvPr id="3" name="Content Placeholder 2">
            <a:extLst>
              <a:ext uri="{FF2B5EF4-FFF2-40B4-BE49-F238E27FC236}">
                <a16:creationId xmlns:a16="http://schemas.microsoft.com/office/drawing/2014/main" id="{6AB27E6C-044E-9448-900F-9B2E8613F173}"/>
              </a:ext>
            </a:extLst>
          </p:cNvPr>
          <p:cNvSpPr>
            <a:spLocks noGrp="1"/>
          </p:cNvSpPr>
          <p:nvPr>
            <p:ph idx="1"/>
          </p:nvPr>
        </p:nvSpPr>
        <p:spPr/>
        <p:txBody>
          <a:bodyPr/>
          <a:lstStyle/>
          <a:p>
            <a:r>
              <a:rPr lang="en-US" dirty="0"/>
              <a:t>If you answered yes to any of the preceding three questions, you need to speak with a TRS representative and may need to file a Prior Service Form.</a:t>
            </a:r>
          </a:p>
        </p:txBody>
      </p:sp>
      <p:sp>
        <p:nvSpPr>
          <p:cNvPr id="4" name="Slide Number Placeholder 3">
            <a:extLst>
              <a:ext uri="{FF2B5EF4-FFF2-40B4-BE49-F238E27FC236}">
                <a16:creationId xmlns:a16="http://schemas.microsoft.com/office/drawing/2014/main" id="{441D441E-467A-C343-A4CD-F92CB71185A4}"/>
              </a:ext>
            </a:extLst>
          </p:cNvPr>
          <p:cNvSpPr>
            <a:spLocks noGrp="1"/>
          </p:cNvSpPr>
          <p:nvPr>
            <p:ph type="sldNum" sz="quarter" idx="12"/>
          </p:nvPr>
        </p:nvSpPr>
        <p:spPr/>
        <p:txBody>
          <a:bodyPr/>
          <a:lstStyle/>
          <a:p>
            <a:fld id="{E375B99D-761D-6A4E-B7ED-BEA6BC62323C}" type="slidenum">
              <a:rPr lang="en-US" smtClean="0"/>
              <a:t>10</a:t>
            </a:fld>
            <a:endParaRPr lang="en-US" dirty="0"/>
          </a:p>
        </p:txBody>
      </p:sp>
    </p:spTree>
    <p:extLst>
      <p:ext uri="{BB962C8B-B14F-4D97-AF65-F5344CB8AC3E}">
        <p14:creationId xmlns:p14="http://schemas.microsoft.com/office/powerpoint/2010/main" val="47852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Where is the NYSTRS Application Found?</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Forms are </a:t>
            </a:r>
            <a:r>
              <a:rPr lang="en-US" dirty="0">
                <a:solidFill>
                  <a:srgbClr val="FF0000"/>
                </a:solidFill>
              </a:rPr>
              <a:t>available</a:t>
            </a:r>
            <a:r>
              <a:rPr lang="en-US" dirty="0"/>
              <a:t> </a:t>
            </a:r>
            <a:r>
              <a:rPr lang="en-US" dirty="0">
                <a:solidFill>
                  <a:srgbClr val="FF0000"/>
                </a:solidFill>
              </a:rPr>
              <a:t>online at </a:t>
            </a:r>
            <a:r>
              <a:rPr lang="en-US" dirty="0">
                <a:solidFill>
                  <a:srgbClr val="FF0000"/>
                </a:solidFill>
                <a:hlinkClick r:id="rId2"/>
              </a:rPr>
              <a:t>www.nystrs.org</a:t>
            </a:r>
            <a:endParaRPr lang="en-US" dirty="0">
              <a:solidFill>
                <a:srgbClr val="FF0000"/>
              </a:solidFill>
            </a:endParaRPr>
          </a:p>
          <a:p>
            <a:endParaRPr lang="en-US" dirty="0">
              <a:solidFill>
                <a:srgbClr val="FF0000"/>
              </a:solidFill>
            </a:endParaRPr>
          </a:p>
          <a:p>
            <a:r>
              <a:rPr lang="en-US" dirty="0"/>
              <a:t>Go to NYSTRS.org and hover over “Forms”.  Select “Retirement Related Forms”, select “Application” and print out the application.   </a:t>
            </a:r>
          </a:p>
        </p:txBody>
      </p:sp>
      <p:sp>
        <p:nvSpPr>
          <p:cNvPr id="4" name="Slide Number Placeholder 3"/>
          <p:cNvSpPr>
            <a:spLocks noGrp="1"/>
          </p:cNvSpPr>
          <p:nvPr>
            <p:ph type="sldNum" sz="quarter" idx="12"/>
          </p:nvPr>
        </p:nvSpPr>
        <p:spPr/>
        <p:txBody>
          <a:bodyPr/>
          <a:lstStyle/>
          <a:p>
            <a:fld id="{E375B99D-761D-6A4E-B7ED-BEA6BC62323C}" type="slidenum">
              <a:rPr lang="en-US" smtClean="0"/>
              <a:t>11</a:t>
            </a:fld>
            <a:endParaRPr lang="en-US" dirty="0"/>
          </a:p>
        </p:txBody>
      </p:sp>
    </p:spTree>
    <p:extLst>
      <p:ext uri="{BB962C8B-B14F-4D97-AF65-F5344CB8AC3E}">
        <p14:creationId xmlns:p14="http://schemas.microsoft.com/office/powerpoint/2010/main" val="5851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What if I need help completing it?</a:t>
            </a:r>
          </a:p>
        </p:txBody>
      </p:sp>
      <p:sp>
        <p:nvSpPr>
          <p:cNvPr id="3" name="Content Placeholder 2"/>
          <p:cNvSpPr>
            <a:spLocks noGrp="1"/>
          </p:cNvSpPr>
          <p:nvPr>
            <p:ph idx="1"/>
          </p:nvPr>
        </p:nvSpPr>
        <p:spPr/>
        <p:txBody>
          <a:bodyPr>
            <a:normAutofit/>
          </a:bodyPr>
          <a:lstStyle/>
          <a:p>
            <a:r>
              <a:rPr lang="en-US" dirty="0"/>
              <a:t>When you go to your </a:t>
            </a:r>
            <a:r>
              <a:rPr lang="en-US" dirty="0">
                <a:solidFill>
                  <a:srgbClr val="FF0000"/>
                </a:solidFill>
              </a:rPr>
              <a:t>video conference</a:t>
            </a:r>
            <a:r>
              <a:rPr lang="en-US" dirty="0"/>
              <a:t>, have your financial advisor and/or spouse or closest relative.  The TRS representative will forward appropriate forms</a:t>
            </a:r>
          </a:p>
          <a:p>
            <a:r>
              <a:rPr lang="en-US" dirty="0"/>
              <a:t>Charlie Dean is the Chairperson of the Rochester Retired Teachers Association and can give you great assistance. </a:t>
            </a:r>
          </a:p>
          <a:p>
            <a:r>
              <a:rPr lang="en-US" dirty="0"/>
              <a:t>Charlie’s contact information is </a:t>
            </a:r>
            <a:r>
              <a:rPr lang="en-US" dirty="0">
                <a:hlinkClick r:id="rId2"/>
              </a:rPr>
              <a:t>deanswim@aol.com</a:t>
            </a:r>
            <a:r>
              <a:rPr lang="en-US" dirty="0"/>
              <a:t> or (585-865-1735)</a:t>
            </a:r>
          </a:p>
          <a:p>
            <a:r>
              <a:rPr lang="en-US" dirty="0"/>
              <a:t>Caution: the TRS representative is the only </a:t>
            </a:r>
            <a:r>
              <a:rPr lang="en-US" u="sng" dirty="0"/>
              <a:t>trained</a:t>
            </a:r>
            <a:r>
              <a:rPr lang="en-US" dirty="0"/>
              <a:t> retirement advisor.</a:t>
            </a:r>
          </a:p>
        </p:txBody>
      </p:sp>
      <p:sp>
        <p:nvSpPr>
          <p:cNvPr id="4" name="Slide Number Placeholder 3"/>
          <p:cNvSpPr>
            <a:spLocks noGrp="1"/>
          </p:cNvSpPr>
          <p:nvPr>
            <p:ph type="sldNum" sz="quarter" idx="12"/>
          </p:nvPr>
        </p:nvSpPr>
        <p:spPr/>
        <p:txBody>
          <a:bodyPr/>
          <a:lstStyle/>
          <a:p>
            <a:fld id="{E375B99D-761D-6A4E-B7ED-BEA6BC62323C}" type="slidenum">
              <a:rPr lang="en-US" smtClean="0"/>
              <a:t>12</a:t>
            </a:fld>
            <a:endParaRPr lang="en-US" dirty="0"/>
          </a:p>
        </p:txBody>
      </p:sp>
    </p:spTree>
    <p:extLst>
      <p:ext uri="{BB962C8B-B14F-4D97-AF65-F5344CB8AC3E}">
        <p14:creationId xmlns:p14="http://schemas.microsoft.com/office/powerpoint/2010/main" val="100648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82D-35CF-B541-9E2A-95AB6914787A}"/>
              </a:ext>
            </a:extLst>
          </p:cNvPr>
          <p:cNvSpPr>
            <a:spLocks noGrp="1"/>
          </p:cNvSpPr>
          <p:nvPr>
            <p:ph type="title"/>
          </p:nvPr>
        </p:nvSpPr>
        <p:spPr/>
        <p:txBody>
          <a:bodyPr/>
          <a:lstStyle/>
          <a:p>
            <a:r>
              <a:rPr lang="en-US" dirty="0"/>
              <a:t>Step One: Where is Pension information found?</a:t>
            </a:r>
          </a:p>
        </p:txBody>
      </p:sp>
      <p:sp>
        <p:nvSpPr>
          <p:cNvPr id="3" name="Content Placeholder 2">
            <a:extLst>
              <a:ext uri="{FF2B5EF4-FFF2-40B4-BE49-F238E27FC236}">
                <a16:creationId xmlns:a16="http://schemas.microsoft.com/office/drawing/2014/main" id="{E3D137C3-FA38-CB40-84A1-29B48E959E74}"/>
              </a:ext>
            </a:extLst>
          </p:cNvPr>
          <p:cNvSpPr>
            <a:spLocks noGrp="1"/>
          </p:cNvSpPr>
          <p:nvPr>
            <p:ph idx="1"/>
          </p:nvPr>
        </p:nvSpPr>
        <p:spPr/>
        <p:txBody>
          <a:bodyPr>
            <a:normAutofit fontScale="92500" lnSpcReduction="20000"/>
          </a:bodyPr>
          <a:lstStyle/>
          <a:p>
            <a:r>
              <a:rPr lang="en-US" dirty="0"/>
              <a:t>Members may retire as early as age 55 with five years (Tiers 1-4) or 10 years (Tiers 5 and 6*) of NYS service credit. However, age is only one factor in the calculation of your pension; total years of service, final average salary, and tier of membership are also important. See the Benefits chapter of our </a:t>
            </a:r>
            <a:r>
              <a:rPr lang="en-US" i="1" dirty="0">
                <a:hlinkClick r:id="rId2" tooltip="This link opens in a new tab/window."/>
              </a:rPr>
              <a:t>Active Members’ Handbook</a:t>
            </a:r>
            <a:r>
              <a:rPr lang="en-US" dirty="0"/>
              <a:t> at </a:t>
            </a:r>
            <a:r>
              <a:rPr lang="en-US" dirty="0">
                <a:hlinkClick r:id="rId3"/>
              </a:rPr>
              <a:t>https://www.nystrs.org/nystrs/media/pdf/library/publications/active%20members/handbook.pdf</a:t>
            </a:r>
            <a:endParaRPr lang="en-US" dirty="0"/>
          </a:p>
          <a:p>
            <a:pPr marL="0" indent="0">
              <a:buNone/>
            </a:pPr>
            <a:r>
              <a:rPr lang="en-US" dirty="0"/>
              <a:t>   for details.</a:t>
            </a:r>
          </a:p>
          <a:p>
            <a:pPr marL="0" indent="0">
              <a:buNone/>
            </a:pPr>
            <a:endParaRPr lang="en-US" dirty="0"/>
          </a:p>
          <a:p>
            <a:r>
              <a:rPr lang="en-US" dirty="0"/>
              <a:t>* For Tier 6 members no longer in active status, the earliest retirement age is 63.</a:t>
            </a:r>
          </a:p>
          <a:p>
            <a:endParaRPr lang="en-US" b="1" dirty="0"/>
          </a:p>
          <a:p>
            <a:r>
              <a:rPr lang="en-US" sz="3600" b="1" dirty="0">
                <a:solidFill>
                  <a:srgbClr val="FF0000"/>
                </a:solidFill>
              </a:rPr>
              <a:t>AND…</a:t>
            </a:r>
          </a:p>
          <a:p>
            <a:endParaRPr lang="en-US" dirty="0"/>
          </a:p>
        </p:txBody>
      </p:sp>
      <p:sp>
        <p:nvSpPr>
          <p:cNvPr id="4" name="Slide Number Placeholder 3">
            <a:extLst>
              <a:ext uri="{FF2B5EF4-FFF2-40B4-BE49-F238E27FC236}">
                <a16:creationId xmlns:a16="http://schemas.microsoft.com/office/drawing/2014/main" id="{F4A577F6-CEFC-454F-B6AA-FEE526FA7C23}"/>
              </a:ext>
            </a:extLst>
          </p:cNvPr>
          <p:cNvSpPr>
            <a:spLocks noGrp="1"/>
          </p:cNvSpPr>
          <p:nvPr>
            <p:ph type="sldNum" sz="quarter" idx="12"/>
          </p:nvPr>
        </p:nvSpPr>
        <p:spPr/>
        <p:txBody>
          <a:bodyPr/>
          <a:lstStyle/>
          <a:p>
            <a:fld id="{E375B99D-761D-6A4E-B7ED-BEA6BC62323C}" type="slidenum">
              <a:rPr lang="en-US" smtClean="0"/>
              <a:t>13</a:t>
            </a:fld>
            <a:endParaRPr lang="en-US" dirty="0"/>
          </a:p>
        </p:txBody>
      </p:sp>
    </p:spTree>
    <p:extLst>
      <p:ext uri="{BB962C8B-B14F-4D97-AF65-F5344CB8AC3E}">
        <p14:creationId xmlns:p14="http://schemas.microsoft.com/office/powerpoint/2010/main" val="211441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System Last words</a:t>
            </a:r>
          </a:p>
        </p:txBody>
      </p:sp>
      <p:sp>
        <p:nvSpPr>
          <p:cNvPr id="3" name="Content Placeholder 2"/>
          <p:cNvSpPr>
            <a:spLocks noGrp="1"/>
          </p:cNvSpPr>
          <p:nvPr>
            <p:ph idx="1"/>
          </p:nvPr>
        </p:nvSpPr>
        <p:spPr/>
        <p:txBody>
          <a:bodyPr/>
          <a:lstStyle/>
          <a:p>
            <a:r>
              <a:rPr lang="en-US" dirty="0"/>
              <a:t>You are guaranteed that you will receive 90% of your pension from the month following your retirement until the following April.</a:t>
            </a:r>
          </a:p>
          <a:p>
            <a:r>
              <a:rPr lang="en-US" dirty="0"/>
              <a:t>From April on, you are receiving 100% of you pension</a:t>
            </a:r>
            <a:r>
              <a:rPr lang="en-US" dirty="0">
                <a:solidFill>
                  <a:srgbClr val="FF0000"/>
                </a:solidFill>
              </a:rPr>
              <a:t>, plus any backpay owed through April.</a:t>
            </a:r>
          </a:p>
          <a:p>
            <a:r>
              <a:rPr lang="en-US" dirty="0"/>
              <a:t>After 5 years, your benefit will be increased by a COLA adjustment based on the first $18,000 of your pension. (A result of NYSUT supported legislation. Your VOTE/COPE money at work.)</a:t>
            </a:r>
          </a:p>
        </p:txBody>
      </p:sp>
      <p:sp>
        <p:nvSpPr>
          <p:cNvPr id="4" name="Slide Number Placeholder 3"/>
          <p:cNvSpPr>
            <a:spLocks noGrp="1"/>
          </p:cNvSpPr>
          <p:nvPr>
            <p:ph type="sldNum" sz="quarter" idx="12"/>
          </p:nvPr>
        </p:nvSpPr>
        <p:spPr/>
        <p:txBody>
          <a:bodyPr/>
          <a:lstStyle/>
          <a:p>
            <a:fld id="{E375B99D-761D-6A4E-B7ED-BEA6BC62323C}" type="slidenum">
              <a:rPr lang="en-US" smtClean="0"/>
              <a:t>14</a:t>
            </a:fld>
            <a:endParaRPr lang="en-US" dirty="0"/>
          </a:p>
        </p:txBody>
      </p:sp>
    </p:spTree>
    <p:extLst>
      <p:ext uri="{BB962C8B-B14F-4D97-AF65-F5344CB8AC3E}">
        <p14:creationId xmlns:p14="http://schemas.microsoft.com/office/powerpoint/2010/main" val="118732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“Parting” shots</a:t>
            </a:r>
          </a:p>
        </p:txBody>
      </p:sp>
      <p:sp>
        <p:nvSpPr>
          <p:cNvPr id="3" name="Content Placeholder 2"/>
          <p:cNvSpPr>
            <a:spLocks noGrp="1"/>
          </p:cNvSpPr>
          <p:nvPr>
            <p:ph idx="1"/>
          </p:nvPr>
        </p:nvSpPr>
        <p:spPr/>
        <p:txBody>
          <a:bodyPr/>
          <a:lstStyle/>
          <a:p>
            <a:endParaRPr lang="en-US" dirty="0"/>
          </a:p>
          <a:p>
            <a:endParaRPr lang="en-US" dirty="0"/>
          </a:p>
          <a:p>
            <a:r>
              <a:rPr lang="en-US" dirty="0"/>
              <a:t>The TRS application must be notarized.  </a:t>
            </a:r>
          </a:p>
          <a:p>
            <a:r>
              <a:rPr lang="en-US" dirty="0"/>
              <a:t>We suggest sending the original Certified, Return Receipt Requested and a second copy via regular US mail.</a:t>
            </a:r>
          </a:p>
          <a:p>
            <a:r>
              <a:rPr lang="en-US" dirty="0"/>
              <a:t>Keep a copy for yourself.</a:t>
            </a:r>
          </a:p>
          <a:p>
            <a:r>
              <a:rPr lang="en-US" dirty="0"/>
              <a:t>No need to give a copy to the District……</a:t>
            </a:r>
          </a:p>
        </p:txBody>
      </p:sp>
      <p:sp>
        <p:nvSpPr>
          <p:cNvPr id="4" name="Slide Number Placeholder 3"/>
          <p:cNvSpPr>
            <a:spLocks noGrp="1"/>
          </p:cNvSpPr>
          <p:nvPr>
            <p:ph type="sldNum" sz="quarter" idx="12"/>
          </p:nvPr>
        </p:nvSpPr>
        <p:spPr/>
        <p:txBody>
          <a:bodyPr/>
          <a:lstStyle/>
          <a:p>
            <a:fld id="{E375B99D-761D-6A4E-B7ED-BEA6BC62323C}" type="slidenum">
              <a:rPr lang="en-US" smtClean="0"/>
              <a:t>15</a:t>
            </a:fld>
            <a:endParaRPr lang="en-US" dirty="0"/>
          </a:p>
        </p:txBody>
      </p:sp>
    </p:spTree>
    <p:extLst>
      <p:ext uri="{BB962C8B-B14F-4D97-AF65-F5344CB8AC3E}">
        <p14:creationId xmlns:p14="http://schemas.microsoft.com/office/powerpoint/2010/main" val="11712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780B-8B70-A645-A59D-60249F7432D6}"/>
              </a:ext>
            </a:extLst>
          </p:cNvPr>
          <p:cNvSpPr>
            <a:spLocks noGrp="1"/>
          </p:cNvSpPr>
          <p:nvPr>
            <p:ph type="title"/>
          </p:nvPr>
        </p:nvSpPr>
        <p:spPr/>
        <p:txBody>
          <a:bodyPr/>
          <a:lstStyle/>
          <a:p>
            <a:r>
              <a:rPr lang="en-US" dirty="0"/>
              <a:t>  Step Two</a:t>
            </a:r>
          </a:p>
        </p:txBody>
      </p:sp>
      <p:sp>
        <p:nvSpPr>
          <p:cNvPr id="3" name="Content Placeholder 2">
            <a:extLst>
              <a:ext uri="{FF2B5EF4-FFF2-40B4-BE49-F238E27FC236}">
                <a16:creationId xmlns:a16="http://schemas.microsoft.com/office/drawing/2014/main" id="{3DDE9E9D-6270-3F4F-8EC7-37D79C946F59}"/>
              </a:ext>
            </a:extLst>
          </p:cNvPr>
          <p:cNvSpPr>
            <a:spLocks noGrp="1"/>
          </p:cNvSpPr>
          <p:nvPr>
            <p:ph idx="1"/>
          </p:nvPr>
        </p:nvSpPr>
        <p:spPr/>
        <p:txBody>
          <a:bodyPr/>
          <a:lstStyle/>
          <a:p>
            <a:r>
              <a:rPr lang="en-US" dirty="0"/>
              <a:t>Leaving the </a:t>
            </a:r>
            <a:r>
              <a:rPr lang="en-US" sz="4000" dirty="0"/>
              <a:t>Rochester City School District</a:t>
            </a:r>
          </a:p>
          <a:p>
            <a:pPr marL="0" indent="0">
              <a:buNone/>
            </a:pPr>
            <a:r>
              <a:rPr lang="en-US" dirty="0"/>
              <a:t> </a:t>
            </a:r>
          </a:p>
          <a:p>
            <a:pPr marL="0" indent="0">
              <a:buNone/>
            </a:pPr>
            <a:endParaRPr lang="en-US" dirty="0"/>
          </a:p>
          <a:p>
            <a:pPr marL="0" indent="0">
              <a:buNone/>
            </a:pPr>
            <a:endParaRPr lang="en-US" dirty="0"/>
          </a:p>
          <a:p>
            <a:r>
              <a:rPr lang="en-US" sz="3200" dirty="0"/>
              <a:t>(you never </a:t>
            </a:r>
            <a:r>
              <a:rPr lang="en-US" sz="3200" i="1" u="sng" dirty="0"/>
              <a:t>have</a:t>
            </a:r>
            <a:r>
              <a:rPr lang="en-US" sz="3200" dirty="0"/>
              <a:t> to leave the RTA  </a:t>
            </a:r>
            <a:r>
              <a:rPr lang="en-US" sz="3200" dirty="0">
                <a:latin typeface="Apple Color Emoji" pitchFamily="2" charset="0"/>
              </a:rPr>
              <a:t>😍</a:t>
            </a:r>
            <a:r>
              <a:rPr lang="en-US" sz="3200" dirty="0"/>
              <a:t>)</a:t>
            </a:r>
            <a:endParaRPr lang="en-US" sz="3200" dirty="0">
              <a:latin typeface="Apple Color Emoji" pitchFamily="2" charset="0"/>
            </a:endParaRPr>
          </a:p>
          <a:p>
            <a:endParaRPr lang="en-US" dirty="0"/>
          </a:p>
        </p:txBody>
      </p:sp>
      <p:sp>
        <p:nvSpPr>
          <p:cNvPr id="4" name="Slide Number Placeholder 3">
            <a:extLst>
              <a:ext uri="{FF2B5EF4-FFF2-40B4-BE49-F238E27FC236}">
                <a16:creationId xmlns:a16="http://schemas.microsoft.com/office/drawing/2014/main" id="{1CB81580-90E7-884D-8E27-8C036B7DFFE7}"/>
              </a:ext>
            </a:extLst>
          </p:cNvPr>
          <p:cNvSpPr>
            <a:spLocks noGrp="1"/>
          </p:cNvSpPr>
          <p:nvPr>
            <p:ph type="sldNum" sz="quarter" idx="12"/>
          </p:nvPr>
        </p:nvSpPr>
        <p:spPr/>
        <p:txBody>
          <a:bodyPr/>
          <a:lstStyle/>
          <a:p>
            <a:fld id="{E375B99D-761D-6A4E-B7ED-BEA6BC62323C}" type="slidenum">
              <a:rPr lang="en-US" smtClean="0"/>
              <a:t>16</a:t>
            </a:fld>
            <a:endParaRPr lang="en-US" dirty="0"/>
          </a:p>
        </p:txBody>
      </p:sp>
      <p:pic>
        <p:nvPicPr>
          <p:cNvPr id="6" name="Picture 5" descr="Wiskundemeisjes » Blog Archive » Beste wethouders van ...">
            <a:extLst>
              <a:ext uri="{FF2B5EF4-FFF2-40B4-BE49-F238E27FC236}">
                <a16:creationId xmlns:a16="http://schemas.microsoft.com/office/drawing/2014/main" id="{6522BE18-4C81-834D-96E7-7F7892B1DAA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810500" y="4023668"/>
            <a:ext cx="3619500" cy="2603500"/>
          </a:xfrm>
          <a:prstGeom prst="rect">
            <a:avLst/>
          </a:prstGeom>
        </p:spPr>
      </p:pic>
      <p:sp>
        <p:nvSpPr>
          <p:cNvPr id="7" name="TextBox 6">
            <a:extLst>
              <a:ext uri="{FF2B5EF4-FFF2-40B4-BE49-F238E27FC236}">
                <a16:creationId xmlns:a16="http://schemas.microsoft.com/office/drawing/2014/main" id="{5FCAD5B0-33E8-D447-A2B7-D7695F445266}"/>
              </a:ext>
            </a:extLst>
          </p:cNvPr>
          <p:cNvSpPr txBox="1"/>
          <p:nvPr/>
        </p:nvSpPr>
        <p:spPr>
          <a:xfrm>
            <a:off x="7810500" y="6627168"/>
            <a:ext cx="3619500" cy="230832"/>
          </a:xfrm>
          <a:prstGeom prst="rect">
            <a:avLst/>
          </a:prstGeom>
          <a:noFill/>
        </p:spPr>
        <p:txBody>
          <a:bodyPr wrap="square" rtlCol="0">
            <a:spAutoFit/>
          </a:bodyPr>
          <a:lstStyle/>
          <a:p>
            <a:r>
              <a:rPr lang="en-US" sz="900" dirty="0">
                <a:hlinkClick r:id="rId3" tooltip="http://www.wiskundemeisjes.nl/20130311/beste-wethouders-van-onderwijs-over-loten-in-het-voortgezet-onderwijs/"/>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03641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Notify the RCSd</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There is a sample letter that RTA has used for years.  </a:t>
            </a:r>
            <a:r>
              <a:rPr lang="en-US" dirty="0">
                <a:solidFill>
                  <a:srgbClr val="FF0000"/>
                </a:solidFill>
              </a:rPr>
              <a:t>(available elsewhere on </a:t>
            </a:r>
            <a:r>
              <a:rPr lang="en-US" dirty="0" err="1">
                <a:solidFill>
                  <a:srgbClr val="FF0000"/>
                </a:solidFill>
              </a:rPr>
              <a:t>rochesterteachers.org</a:t>
            </a:r>
            <a:r>
              <a:rPr lang="en-US" dirty="0">
                <a:solidFill>
                  <a:srgbClr val="FF0000"/>
                </a:solidFill>
              </a:rPr>
              <a:t>)</a:t>
            </a:r>
            <a:endParaRPr lang="en-US" dirty="0"/>
          </a:p>
          <a:p>
            <a:r>
              <a:rPr lang="en-US" dirty="0"/>
              <a:t>Or there is an RCSD form that indicates an Intent to Retire (be sure it says </a:t>
            </a:r>
            <a:r>
              <a:rPr lang="en-US" dirty="0">
                <a:solidFill>
                  <a:srgbClr val="FF0000"/>
                </a:solidFill>
              </a:rPr>
              <a:t>retire, not resign</a:t>
            </a:r>
            <a:r>
              <a:rPr lang="en-US" dirty="0"/>
              <a:t>)</a:t>
            </a:r>
          </a:p>
          <a:p>
            <a:r>
              <a:rPr lang="en-US" dirty="0"/>
              <a:t>A specific date of retirement must appear.</a:t>
            </a:r>
          </a:p>
          <a:p>
            <a:r>
              <a:rPr lang="en-US" dirty="0"/>
              <a:t>If you include the words “intent” or “intention” your letter will not be accepted.</a:t>
            </a:r>
          </a:p>
          <a:p>
            <a:r>
              <a:rPr lang="en-US" dirty="0"/>
              <a:t>Once the Board accepts your resolution at a meeting, you cannot rescind your retirement.</a:t>
            </a:r>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17</a:t>
            </a:fld>
            <a:endParaRPr lang="en-US" dirty="0"/>
          </a:p>
        </p:txBody>
      </p:sp>
    </p:spTree>
    <p:extLst>
      <p:ext uri="{BB962C8B-B14F-4D97-AF65-F5344CB8AC3E}">
        <p14:creationId xmlns:p14="http://schemas.microsoft.com/office/powerpoint/2010/main" val="32566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Absentee Reduction Monies</a:t>
            </a:r>
          </a:p>
        </p:txBody>
      </p:sp>
      <p:sp>
        <p:nvSpPr>
          <p:cNvPr id="3" name="Content Placeholder 2"/>
          <p:cNvSpPr>
            <a:spLocks noGrp="1"/>
          </p:cNvSpPr>
          <p:nvPr>
            <p:ph idx="1"/>
          </p:nvPr>
        </p:nvSpPr>
        <p:spPr/>
        <p:txBody>
          <a:bodyPr/>
          <a:lstStyle/>
          <a:p>
            <a:r>
              <a:rPr lang="en-US" dirty="0"/>
              <a:t>This is a contractual provision that banks money for any year when you use three or fewer sick days. (Sick days for religious observance are forgiven.)</a:t>
            </a:r>
          </a:p>
          <a:p>
            <a:r>
              <a:rPr lang="en-US" dirty="0"/>
              <a:t>The Contractual language is found in Section 60, page 121.</a:t>
            </a:r>
          </a:p>
          <a:p>
            <a:r>
              <a:rPr lang="en-US" dirty="0"/>
              <a:t>B</a:t>
            </a:r>
          </a:p>
        </p:txBody>
      </p:sp>
      <p:sp>
        <p:nvSpPr>
          <p:cNvPr id="4" name="Slide Number Placeholder 3"/>
          <p:cNvSpPr>
            <a:spLocks noGrp="1"/>
          </p:cNvSpPr>
          <p:nvPr>
            <p:ph type="sldNum" sz="quarter" idx="12"/>
          </p:nvPr>
        </p:nvSpPr>
        <p:spPr/>
        <p:txBody>
          <a:bodyPr/>
          <a:lstStyle/>
          <a:p>
            <a:fld id="{E375B99D-761D-6A4E-B7ED-BEA6BC62323C}" type="slidenum">
              <a:rPr lang="en-US" smtClean="0"/>
              <a:t>18</a:t>
            </a:fld>
            <a:endParaRPr lang="en-US" dirty="0"/>
          </a:p>
        </p:txBody>
      </p:sp>
    </p:spTree>
    <p:extLst>
      <p:ext uri="{BB962C8B-B14F-4D97-AF65-F5344CB8AC3E}">
        <p14:creationId xmlns:p14="http://schemas.microsoft.com/office/powerpoint/2010/main" val="43561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Absentee Reduction Monies</a:t>
            </a:r>
          </a:p>
        </p:txBody>
      </p:sp>
      <p:sp>
        <p:nvSpPr>
          <p:cNvPr id="3" name="Content Placeholder 2"/>
          <p:cNvSpPr>
            <a:spLocks noGrp="1"/>
          </p:cNvSpPr>
          <p:nvPr>
            <p:ph idx="1"/>
          </p:nvPr>
        </p:nvSpPr>
        <p:spPr/>
        <p:txBody>
          <a:bodyPr/>
          <a:lstStyle/>
          <a:p>
            <a:r>
              <a:rPr lang="en-US" dirty="0"/>
              <a:t>No matter when you retire, the money is sent to eligible teachers after the final payroll. </a:t>
            </a:r>
          </a:p>
          <a:p>
            <a:r>
              <a:rPr lang="en-US" dirty="0"/>
              <a:t>This money is taxable and does </a:t>
            </a:r>
            <a:r>
              <a:rPr lang="en-US" b="1" dirty="0"/>
              <a:t>not</a:t>
            </a:r>
            <a:r>
              <a:rPr lang="en-US" dirty="0"/>
              <a:t> count toward your final average salary.</a:t>
            </a:r>
          </a:p>
          <a:p>
            <a:r>
              <a:rPr lang="en-US" dirty="0"/>
              <a:t>Remember, once the money is banked for a particular school year, it is </a:t>
            </a:r>
            <a:r>
              <a:rPr lang="en-US" b="1" dirty="0"/>
              <a:t>not </a:t>
            </a:r>
            <a:r>
              <a:rPr lang="en-US" dirty="0"/>
              <a:t>lost.</a:t>
            </a:r>
          </a:p>
          <a:p>
            <a:r>
              <a:rPr lang="en-US" dirty="0"/>
              <a:t>This is a one-time only benefit. </a:t>
            </a:r>
          </a:p>
        </p:txBody>
      </p:sp>
      <p:sp>
        <p:nvSpPr>
          <p:cNvPr id="4" name="Slide Number Placeholder 3"/>
          <p:cNvSpPr>
            <a:spLocks noGrp="1"/>
          </p:cNvSpPr>
          <p:nvPr>
            <p:ph type="sldNum" sz="quarter" idx="12"/>
          </p:nvPr>
        </p:nvSpPr>
        <p:spPr/>
        <p:txBody>
          <a:bodyPr/>
          <a:lstStyle/>
          <a:p>
            <a:fld id="{E375B99D-761D-6A4E-B7ED-BEA6BC62323C}" type="slidenum">
              <a:rPr lang="en-US" smtClean="0"/>
              <a:t>19</a:t>
            </a:fld>
            <a:endParaRPr lang="en-US" dirty="0"/>
          </a:p>
        </p:txBody>
      </p:sp>
    </p:spTree>
    <p:extLst>
      <p:ext uri="{BB962C8B-B14F-4D97-AF65-F5344CB8AC3E}">
        <p14:creationId xmlns:p14="http://schemas.microsoft.com/office/powerpoint/2010/main" val="413114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a:t>
            </a:r>
            <a:r>
              <a:rPr lang="en-US" u="sng" dirty="0"/>
              <a:t>Have</a:t>
            </a:r>
            <a:r>
              <a:rPr lang="en-US" dirty="0"/>
              <a:t> to d0?</a:t>
            </a:r>
          </a:p>
        </p:txBody>
      </p:sp>
      <p:sp>
        <p:nvSpPr>
          <p:cNvPr id="3" name="Content Placeholder 2"/>
          <p:cNvSpPr>
            <a:spLocks noGrp="1"/>
          </p:cNvSpPr>
          <p:nvPr>
            <p:ph idx="1"/>
          </p:nvPr>
        </p:nvSpPr>
        <p:spPr/>
        <p:txBody>
          <a:bodyPr/>
          <a:lstStyle/>
          <a:p>
            <a:r>
              <a:rPr lang="en-US" dirty="0"/>
              <a:t>Retiring from the District and collecting your NYS TRS Pension is a </a:t>
            </a:r>
            <a:r>
              <a:rPr lang="en-US" b="1" u="sng" dirty="0"/>
              <a:t>two-step </a:t>
            </a:r>
            <a:r>
              <a:rPr lang="en-US" dirty="0"/>
              <a:t>process.</a:t>
            </a:r>
          </a:p>
          <a:p>
            <a:endParaRPr lang="en-US" dirty="0"/>
          </a:p>
          <a:p>
            <a:r>
              <a:rPr lang="en-US" dirty="0"/>
              <a:t>Step 1.	Complete and send in NYSTRS Application for Pension not more than 90 days before the date you wish to retire or complete the application online </a:t>
            </a:r>
            <a:r>
              <a:rPr lang="en-US" u="sng" dirty="0" err="1"/>
              <a:t>www.NYSTRS.org</a:t>
            </a:r>
            <a:endParaRPr lang="en-US" dirty="0"/>
          </a:p>
          <a:p>
            <a:endParaRPr lang="en-US" dirty="0"/>
          </a:p>
          <a:p>
            <a:r>
              <a:rPr lang="en-US" dirty="0"/>
              <a:t>Step 2.	Send a letter to the District by March 1, 2020 to notify the District and lock in any Absentee Reduction Plan monies that you have accumulated.  </a:t>
            </a:r>
          </a:p>
        </p:txBody>
      </p:sp>
      <p:sp>
        <p:nvSpPr>
          <p:cNvPr id="4" name="Slide Number Placeholder 3"/>
          <p:cNvSpPr>
            <a:spLocks noGrp="1"/>
          </p:cNvSpPr>
          <p:nvPr>
            <p:ph type="sldNum" sz="quarter" idx="12"/>
          </p:nvPr>
        </p:nvSpPr>
        <p:spPr/>
        <p:txBody>
          <a:bodyPr/>
          <a:lstStyle/>
          <a:p>
            <a:fld id="{E375B99D-761D-6A4E-B7ED-BEA6BC62323C}" type="slidenum">
              <a:rPr lang="en-US" smtClean="0"/>
              <a:t>2</a:t>
            </a:fld>
            <a:endParaRPr lang="en-US" dirty="0"/>
          </a:p>
        </p:txBody>
      </p:sp>
    </p:spTree>
    <p:extLst>
      <p:ext uri="{BB962C8B-B14F-4D97-AF65-F5344CB8AC3E}">
        <p14:creationId xmlns:p14="http://schemas.microsoft.com/office/powerpoint/2010/main" val="192929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903616"/>
          </a:xfrm>
        </p:spPr>
        <p:txBody>
          <a:bodyPr>
            <a:normAutofit fontScale="90000"/>
          </a:bodyPr>
          <a:lstStyle/>
          <a:p>
            <a:r>
              <a:rPr lang="en-US" dirty="0"/>
              <a:t>Step Two: Absentee Reduction Monies (</a:t>
            </a:r>
            <a:r>
              <a:rPr lang="en-US" sz="4400" dirty="0">
                <a:solidFill>
                  <a:srgbClr val="FF0000"/>
                </a:solidFill>
              </a:rPr>
              <a:t>Where is this information found in Peoplesoft?</a:t>
            </a:r>
            <a:r>
              <a:rPr lang="en-US" dirty="0"/>
              <a:t>)</a:t>
            </a:r>
          </a:p>
        </p:txBody>
      </p:sp>
      <p:sp>
        <p:nvSpPr>
          <p:cNvPr id="3" name="Content Placeholder 2"/>
          <p:cNvSpPr>
            <a:spLocks noGrp="1"/>
          </p:cNvSpPr>
          <p:nvPr>
            <p:ph idx="1"/>
          </p:nvPr>
        </p:nvSpPr>
        <p:spPr/>
        <p:txBody>
          <a:bodyPr>
            <a:normAutofit/>
          </a:bodyPr>
          <a:lstStyle/>
          <a:p>
            <a:r>
              <a:rPr lang="en-US" dirty="0"/>
              <a:t>1) to Employee </a:t>
            </a:r>
            <a:r>
              <a:rPr lang="en-US" dirty="0">
                <a:solidFill>
                  <a:srgbClr val="FF0000"/>
                </a:solidFill>
              </a:rPr>
              <a:t>Home</a:t>
            </a:r>
          </a:p>
          <a:p>
            <a:r>
              <a:rPr lang="en-US" dirty="0"/>
              <a:t>2) Click on “</a:t>
            </a:r>
            <a:r>
              <a:rPr lang="en-US" dirty="0">
                <a:solidFill>
                  <a:srgbClr val="FF0000"/>
                </a:solidFill>
              </a:rPr>
              <a:t>view time</a:t>
            </a:r>
            <a:r>
              <a:rPr lang="en-US" dirty="0"/>
              <a:t>”</a:t>
            </a:r>
          </a:p>
          <a:p>
            <a:r>
              <a:rPr lang="en-US" dirty="0"/>
              <a:t>3) Next click on “</a:t>
            </a:r>
            <a:r>
              <a:rPr lang="en-US" dirty="0">
                <a:solidFill>
                  <a:srgbClr val="FF0000"/>
                </a:solidFill>
              </a:rPr>
              <a:t>Leave Time Taken Data</a:t>
            </a:r>
            <a:r>
              <a:rPr lang="en-US" dirty="0"/>
              <a:t>”</a:t>
            </a:r>
          </a:p>
          <a:p>
            <a:r>
              <a:rPr lang="en-US" dirty="0"/>
              <a:t>4) </a:t>
            </a:r>
            <a:r>
              <a:rPr lang="en-US" b="1" dirty="0">
                <a:solidFill>
                  <a:srgbClr val="FF0000"/>
                </a:solidFill>
              </a:rPr>
              <a:t>CHANGE THE START DATE </a:t>
            </a:r>
            <a:r>
              <a:rPr lang="en-US" dirty="0"/>
              <a:t>to the year you want to go back to</a:t>
            </a:r>
          </a:p>
          <a:p>
            <a:r>
              <a:rPr lang="en-US" dirty="0"/>
              <a:t> 5) Click </a:t>
            </a:r>
            <a:r>
              <a:rPr lang="en-US" dirty="0">
                <a:solidFill>
                  <a:srgbClr val="FF0000"/>
                </a:solidFill>
              </a:rPr>
              <a:t>“illness on </a:t>
            </a:r>
            <a:r>
              <a:rPr lang="en-US" b="1" dirty="0">
                <a:solidFill>
                  <a:srgbClr val="FF0000"/>
                </a:solidFill>
              </a:rPr>
              <a:t>LEAVE TYPE”</a:t>
            </a:r>
          </a:p>
          <a:p>
            <a:r>
              <a:rPr lang="en-US" dirty="0"/>
              <a:t>6) Click the </a:t>
            </a:r>
            <a:r>
              <a:rPr lang="en-US" dirty="0">
                <a:solidFill>
                  <a:srgbClr val="1CCF82"/>
                </a:solidFill>
              </a:rPr>
              <a:t>green arrow circle </a:t>
            </a:r>
            <a:r>
              <a:rPr lang="en-US" dirty="0">
                <a:solidFill>
                  <a:srgbClr val="92D050"/>
                </a:solidFill>
              </a:rPr>
              <a:t>icon</a:t>
            </a:r>
            <a:r>
              <a:rPr lang="en-US" dirty="0"/>
              <a:t> next to the end date.</a:t>
            </a:r>
          </a:p>
          <a:p>
            <a:r>
              <a:rPr lang="en-US" dirty="0">
                <a:solidFill>
                  <a:srgbClr val="FF0000"/>
                </a:solidFill>
              </a:rPr>
              <a:t>Current records start with school year 2005-2006; 04-05 is not there unless you were absent in the Spring of 2005; the District has access to the old system  beginning in July 2004.</a:t>
            </a:r>
          </a:p>
        </p:txBody>
      </p:sp>
      <p:sp>
        <p:nvSpPr>
          <p:cNvPr id="4" name="Slide Number Placeholder 3"/>
          <p:cNvSpPr>
            <a:spLocks noGrp="1"/>
          </p:cNvSpPr>
          <p:nvPr>
            <p:ph type="sldNum" sz="quarter" idx="12"/>
          </p:nvPr>
        </p:nvSpPr>
        <p:spPr/>
        <p:txBody>
          <a:bodyPr/>
          <a:lstStyle/>
          <a:p>
            <a:fld id="{E375B99D-761D-6A4E-B7ED-BEA6BC62323C}" type="slidenum">
              <a:rPr lang="en-US" smtClean="0"/>
              <a:t>20</a:t>
            </a:fld>
            <a:endParaRPr lang="en-US" dirty="0"/>
          </a:p>
        </p:txBody>
      </p:sp>
    </p:spTree>
    <p:extLst>
      <p:ext uri="{BB962C8B-B14F-4D97-AF65-F5344CB8AC3E}">
        <p14:creationId xmlns:p14="http://schemas.microsoft.com/office/powerpoint/2010/main" val="166447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62" y="382385"/>
            <a:ext cx="10178322" cy="1492132"/>
          </a:xfrm>
        </p:spPr>
        <p:txBody>
          <a:bodyPr>
            <a:normAutofit/>
          </a:bodyPr>
          <a:lstStyle/>
          <a:p>
            <a:r>
              <a:rPr lang="en-US" dirty="0"/>
              <a:t>Step Two: Section 60 </a:t>
            </a:r>
            <a:br>
              <a:rPr lang="en-US" dirty="0"/>
            </a:br>
            <a:r>
              <a:rPr lang="en-US" u="sng" dirty="0">
                <a:solidFill>
                  <a:srgbClr val="FF0000"/>
                </a:solidFill>
              </a:rPr>
              <a:t>A</a:t>
            </a:r>
            <a:r>
              <a:rPr lang="en-US" dirty="0"/>
              <a:t>bsentee </a:t>
            </a:r>
            <a:r>
              <a:rPr lang="en-US" u="sng" dirty="0">
                <a:solidFill>
                  <a:srgbClr val="FF0000"/>
                </a:solidFill>
              </a:rPr>
              <a:t>R</a:t>
            </a:r>
            <a:r>
              <a:rPr lang="en-US" dirty="0"/>
              <a:t>eduction </a:t>
            </a:r>
            <a:r>
              <a:rPr lang="en-US" u="sng" dirty="0">
                <a:solidFill>
                  <a:srgbClr val="FF0000"/>
                </a:solidFill>
              </a:rPr>
              <a:t>P</a:t>
            </a:r>
            <a:r>
              <a:rPr lang="en-US" dirty="0"/>
              <a:t>lan or ARP</a:t>
            </a:r>
          </a:p>
        </p:txBody>
      </p:sp>
      <p:sp>
        <p:nvSpPr>
          <p:cNvPr id="3" name="Content Placeholder 2"/>
          <p:cNvSpPr>
            <a:spLocks noGrp="1"/>
          </p:cNvSpPr>
          <p:nvPr>
            <p:ph idx="1"/>
          </p:nvPr>
        </p:nvSpPr>
        <p:spPr/>
        <p:txBody>
          <a:bodyPr>
            <a:normAutofit lnSpcReduction="10000"/>
          </a:bodyPr>
          <a:lstStyle/>
          <a:p>
            <a:r>
              <a:rPr lang="en-US" dirty="0"/>
              <a:t>For each school year beginning with school year 2004-05 when you have three or fewer absences, there is money banked, waiting for you.</a:t>
            </a:r>
          </a:p>
          <a:p>
            <a:r>
              <a:rPr lang="en-US" dirty="0"/>
              <a:t>The Absentee Reduction Plan formula is:  </a:t>
            </a:r>
          </a:p>
          <a:p>
            <a:r>
              <a:rPr lang="en-US" dirty="0"/>
              <a:t> No illness days used $115 per day ($115 X 10 = $1150 for that year) </a:t>
            </a:r>
          </a:p>
          <a:p>
            <a:r>
              <a:rPr lang="en-US" dirty="0"/>
              <a:t>I day used $95 ($95X9); 2 days used $80 per day ($80x8); and $70 ($70x3)</a:t>
            </a:r>
          </a:p>
          <a:p>
            <a:r>
              <a:rPr lang="en-US" dirty="0"/>
              <a:t>If you have had perfect attendance beginning in 2004-05 through 2020-21 you would receive </a:t>
            </a:r>
          </a:p>
          <a:p>
            <a:r>
              <a:rPr lang="en-US" dirty="0"/>
              <a:t>$20,700.</a:t>
            </a:r>
          </a:p>
          <a:p>
            <a:r>
              <a:rPr lang="en-US" dirty="0"/>
              <a:t>If you have bad years in amongst the qualifying years, your banked monies for the good years are unaffected.                                                                        </a:t>
            </a:r>
          </a:p>
        </p:txBody>
      </p:sp>
      <p:sp>
        <p:nvSpPr>
          <p:cNvPr id="4" name="Slide Number Placeholder 3"/>
          <p:cNvSpPr>
            <a:spLocks noGrp="1"/>
          </p:cNvSpPr>
          <p:nvPr>
            <p:ph type="sldNum" sz="quarter" idx="12"/>
          </p:nvPr>
        </p:nvSpPr>
        <p:spPr/>
        <p:txBody>
          <a:bodyPr/>
          <a:lstStyle/>
          <a:p>
            <a:fld id="{E375B99D-761D-6A4E-B7ED-BEA6BC62323C}" type="slidenum">
              <a:rPr lang="en-US" smtClean="0"/>
              <a:t>21</a:t>
            </a:fld>
            <a:endParaRPr lang="en-US" dirty="0"/>
          </a:p>
        </p:txBody>
      </p:sp>
    </p:spTree>
    <p:extLst>
      <p:ext uri="{BB962C8B-B14F-4D97-AF65-F5344CB8AC3E}">
        <p14:creationId xmlns:p14="http://schemas.microsoft.com/office/powerpoint/2010/main" val="94394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Step two: Why is there a March 1 deadline?   [</a:t>
            </a:r>
            <a:r>
              <a:rPr lang="en-US" sz="4400" dirty="0">
                <a:solidFill>
                  <a:srgbClr val="FF0000"/>
                </a:solidFill>
              </a:rPr>
              <a:t>arp</a:t>
            </a:r>
            <a:r>
              <a:rPr lang="en-US" sz="4400" dirty="0"/>
              <a:t> continued]</a:t>
            </a:r>
          </a:p>
        </p:txBody>
      </p:sp>
      <p:sp>
        <p:nvSpPr>
          <p:cNvPr id="3" name="Content Placeholder 2"/>
          <p:cNvSpPr>
            <a:spLocks noGrp="1"/>
          </p:cNvSpPr>
          <p:nvPr>
            <p:ph idx="1"/>
          </p:nvPr>
        </p:nvSpPr>
        <p:spPr/>
        <p:txBody>
          <a:bodyPr>
            <a:normAutofit/>
          </a:bodyPr>
          <a:lstStyle/>
          <a:p>
            <a:r>
              <a:rPr lang="en-US" dirty="0"/>
              <a:t>The contract states, “Eligible teachers who plan to retire/resign and wish to receive this benefit must notify the District by March 1</a:t>
            </a:r>
            <a:r>
              <a:rPr lang="en-US" baseline="30000" dirty="0"/>
              <a:t>st</a:t>
            </a:r>
            <a:r>
              <a:rPr lang="en-US" dirty="0"/>
              <a:t> of their intention.”</a:t>
            </a:r>
          </a:p>
          <a:p>
            <a:r>
              <a:rPr lang="en-US" dirty="0"/>
              <a:t>Remember, the District will not accept a letter that you </a:t>
            </a:r>
            <a:r>
              <a:rPr lang="en-US" b="1" u="sng" dirty="0"/>
              <a:t>intend to/might</a:t>
            </a:r>
            <a:r>
              <a:rPr lang="en-US" dirty="0"/>
              <a:t> retire.</a:t>
            </a:r>
          </a:p>
          <a:p>
            <a:r>
              <a:rPr lang="en-US" dirty="0"/>
              <a:t>The deadline helps the District plan for filling positions for the new school year.</a:t>
            </a:r>
          </a:p>
          <a:p>
            <a:r>
              <a:rPr lang="en-US" dirty="0"/>
              <a:t>Please be aware that once the Board accepts your retirement at one of its meetings, you are unable to rescind your retirement.</a:t>
            </a:r>
          </a:p>
          <a:p>
            <a:r>
              <a:rPr lang="en-US" dirty="0"/>
              <a:t>If you are unsure, consider waiting until after the 3/1/20 deadline and foregoing the Absentee Reduction Plan.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22</a:t>
            </a:fld>
            <a:endParaRPr lang="en-US" dirty="0"/>
          </a:p>
        </p:txBody>
      </p:sp>
    </p:spTree>
    <p:extLst>
      <p:ext uri="{BB962C8B-B14F-4D97-AF65-F5344CB8AC3E}">
        <p14:creationId xmlns:p14="http://schemas.microsoft.com/office/powerpoint/2010/main" val="22934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securing </a:t>
            </a:r>
            <a:r>
              <a:rPr lang="en-US" sz="4900" dirty="0"/>
              <a:t>Health Benefits</a:t>
            </a:r>
          </a:p>
        </p:txBody>
      </p:sp>
      <p:pic>
        <p:nvPicPr>
          <p:cNvPr id="4" name="Content Placeholder 3"/>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3360234" y="2479685"/>
            <a:ext cx="4325112" cy="2679192"/>
          </a:xfrm>
          <a:prstGeom prst="rect">
            <a:avLst/>
          </a:prstGeom>
        </p:spPr>
      </p:pic>
      <p:sp>
        <p:nvSpPr>
          <p:cNvPr id="3" name="Slide Number Placeholder 2"/>
          <p:cNvSpPr>
            <a:spLocks noGrp="1"/>
          </p:cNvSpPr>
          <p:nvPr>
            <p:ph type="sldNum" sz="quarter" idx="12"/>
          </p:nvPr>
        </p:nvSpPr>
        <p:spPr/>
        <p:txBody>
          <a:bodyPr/>
          <a:lstStyle/>
          <a:p>
            <a:fld id="{E375B99D-761D-6A4E-B7ED-BEA6BC62323C}" type="slidenum">
              <a:rPr lang="en-US" smtClean="0"/>
              <a:t>23</a:t>
            </a:fld>
            <a:endParaRPr lang="en-US" dirty="0"/>
          </a:p>
        </p:txBody>
      </p:sp>
    </p:spTree>
    <p:extLst>
      <p:ext uri="{BB962C8B-B14F-4D97-AF65-F5344CB8AC3E}">
        <p14:creationId xmlns:p14="http://schemas.microsoft.com/office/powerpoint/2010/main" val="273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Dental Benefits?</a:t>
            </a:r>
            <a:br>
              <a:rPr lang="en-US" dirty="0"/>
            </a:br>
            <a:r>
              <a:rPr lang="en-US" dirty="0"/>
              <a:t>COBRA and MetLife</a:t>
            </a:r>
            <a:br>
              <a:rPr lang="en-US" dirty="0"/>
            </a:br>
            <a:endParaRPr lang="en-US" dirty="0"/>
          </a:p>
        </p:txBody>
      </p:sp>
      <p:sp>
        <p:nvSpPr>
          <p:cNvPr id="3" name="Content Placeholder 2"/>
          <p:cNvSpPr>
            <a:spLocks noGrp="1"/>
          </p:cNvSpPr>
          <p:nvPr>
            <p:ph idx="1"/>
          </p:nvPr>
        </p:nvSpPr>
        <p:spPr/>
        <p:txBody>
          <a:bodyPr/>
          <a:lstStyle/>
          <a:p>
            <a:r>
              <a:rPr lang="en-US" dirty="0"/>
              <a:t>Dental insurance can be purchased from the District for the first 18 months after your retirement and there is a voluntary program to purchase coverage from MetLife.</a:t>
            </a:r>
          </a:p>
          <a:p>
            <a:r>
              <a:rPr lang="en-US" dirty="0"/>
              <a:t>The rates are good for the calendar (not school) year.</a:t>
            </a:r>
          </a:p>
          <a:p>
            <a:r>
              <a:rPr lang="en-US" u="sng" dirty="0"/>
              <a:t>District</a:t>
            </a:r>
            <a:r>
              <a:rPr lang="en-US" dirty="0"/>
              <a:t>: Single dental for 2021 is set at $46.58 per month or $101.28 for family.</a:t>
            </a:r>
          </a:p>
          <a:p>
            <a:r>
              <a:rPr lang="en-US" u="sng" dirty="0"/>
              <a:t>District: </a:t>
            </a:r>
            <a:r>
              <a:rPr lang="en-US" dirty="0"/>
              <a:t>The extension of dental benefits are for only the first 18 months and is required by the federal COBRA law.</a:t>
            </a:r>
          </a:p>
          <a:p>
            <a:r>
              <a:rPr lang="en-US" u="sng" dirty="0"/>
              <a:t>MetLife:</a:t>
            </a:r>
            <a:r>
              <a:rPr lang="en-US" dirty="0"/>
              <a:t> Once the 18 months are over, there is dental coverage from MetLife.  There is </a:t>
            </a:r>
            <a:r>
              <a:rPr lang="en-US" u="sng" dirty="0"/>
              <a:t>no waiting period </a:t>
            </a:r>
            <a:r>
              <a:rPr lang="en-US" dirty="0"/>
              <a:t>if you go directly from the COBRA to MetLife.</a:t>
            </a:r>
          </a:p>
        </p:txBody>
      </p:sp>
      <p:sp>
        <p:nvSpPr>
          <p:cNvPr id="4" name="Slide Number Placeholder 3"/>
          <p:cNvSpPr>
            <a:spLocks noGrp="1"/>
          </p:cNvSpPr>
          <p:nvPr>
            <p:ph type="sldNum" sz="quarter" idx="12"/>
          </p:nvPr>
        </p:nvSpPr>
        <p:spPr/>
        <p:txBody>
          <a:bodyPr/>
          <a:lstStyle/>
          <a:p>
            <a:fld id="{E375B99D-761D-6A4E-B7ED-BEA6BC62323C}" type="slidenum">
              <a:rPr lang="en-US" smtClean="0"/>
              <a:t>24</a:t>
            </a:fld>
            <a:endParaRPr lang="en-US" dirty="0"/>
          </a:p>
        </p:txBody>
      </p:sp>
    </p:spTree>
    <p:extLst>
      <p:ext uri="{BB962C8B-B14F-4D97-AF65-F5344CB8AC3E}">
        <p14:creationId xmlns:p14="http://schemas.microsoft.com/office/powerpoint/2010/main" val="140720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medical Benefits?</a:t>
            </a:r>
            <a:br>
              <a:rPr lang="en-US" dirty="0"/>
            </a:br>
            <a:r>
              <a:rPr lang="en-US" dirty="0"/>
              <a:t>Under 65</a:t>
            </a:r>
          </a:p>
        </p:txBody>
      </p:sp>
      <p:sp>
        <p:nvSpPr>
          <p:cNvPr id="3" name="Content Placeholder 2"/>
          <p:cNvSpPr>
            <a:spLocks noGrp="1"/>
          </p:cNvSpPr>
          <p:nvPr>
            <p:ph idx="1"/>
          </p:nvPr>
        </p:nvSpPr>
        <p:spPr/>
        <p:txBody>
          <a:bodyPr/>
          <a:lstStyle/>
          <a:p>
            <a:r>
              <a:rPr lang="en-US" dirty="0"/>
              <a:t>There is no co-premium.</a:t>
            </a:r>
          </a:p>
        </p:txBody>
      </p:sp>
      <p:sp>
        <p:nvSpPr>
          <p:cNvPr id="4" name="Slide Number Placeholder 3"/>
          <p:cNvSpPr>
            <a:spLocks noGrp="1"/>
          </p:cNvSpPr>
          <p:nvPr>
            <p:ph type="sldNum" sz="quarter" idx="12"/>
          </p:nvPr>
        </p:nvSpPr>
        <p:spPr/>
        <p:txBody>
          <a:bodyPr/>
          <a:lstStyle/>
          <a:p>
            <a:fld id="{E375B99D-761D-6A4E-B7ED-BEA6BC62323C}" type="slidenum">
              <a:rPr lang="en-US" smtClean="0"/>
              <a:t>25</a:t>
            </a:fld>
            <a:endParaRPr lang="en-US" dirty="0"/>
          </a:p>
        </p:txBody>
      </p:sp>
    </p:spTree>
    <p:extLst>
      <p:ext uri="{BB962C8B-B14F-4D97-AF65-F5344CB8AC3E}">
        <p14:creationId xmlns:p14="http://schemas.microsoft.com/office/powerpoint/2010/main" val="521182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after 65? [Rochester Service Area]</a:t>
            </a:r>
          </a:p>
        </p:txBody>
      </p:sp>
      <p:sp>
        <p:nvSpPr>
          <p:cNvPr id="3" name="Content Placeholder 2"/>
          <p:cNvSpPr>
            <a:spLocks noGrp="1"/>
          </p:cNvSpPr>
          <p:nvPr>
            <p:ph idx="1"/>
          </p:nvPr>
        </p:nvSpPr>
        <p:spPr/>
        <p:txBody>
          <a:bodyPr/>
          <a:lstStyle/>
          <a:p>
            <a:r>
              <a:rPr lang="en-US" dirty="0"/>
              <a:t>Remember until a retiree achieves 65 years of age, the same Enhanced EPO (at no cost)  is available.   And without the co-premium payment either.</a:t>
            </a:r>
          </a:p>
          <a:p>
            <a:r>
              <a:rPr lang="en-US" dirty="0"/>
              <a:t>Once Medicare is required (Age 65), the retiree can purchase one of the plans that are offered by the District.</a:t>
            </a:r>
          </a:p>
          <a:p>
            <a:r>
              <a:rPr lang="en-US" dirty="0"/>
              <a:t>Family coverage, except for the least desirable plan (Traditional BC/BS), is not available.</a:t>
            </a:r>
          </a:p>
          <a:p>
            <a:r>
              <a:rPr lang="en-US" dirty="0"/>
              <a:t>So sign up for single coverage for you and single coverage for your spouse.</a:t>
            </a:r>
          </a:p>
          <a:p>
            <a:r>
              <a:rPr lang="en-US" dirty="0"/>
              <a:t>If you are staying in the Rochester area, you have the choice among four different plans.</a:t>
            </a:r>
          </a:p>
          <a:p>
            <a:r>
              <a:rPr lang="en-US" dirty="0"/>
              <a:t>Please be aware that the Traditional BC/BS is bare bones and should not be chosen.</a:t>
            </a:r>
          </a:p>
        </p:txBody>
      </p:sp>
      <p:sp>
        <p:nvSpPr>
          <p:cNvPr id="4" name="Slide Number Placeholder 3"/>
          <p:cNvSpPr>
            <a:spLocks noGrp="1"/>
          </p:cNvSpPr>
          <p:nvPr>
            <p:ph type="sldNum" sz="quarter" idx="12"/>
          </p:nvPr>
        </p:nvSpPr>
        <p:spPr/>
        <p:txBody>
          <a:bodyPr/>
          <a:lstStyle/>
          <a:p>
            <a:fld id="{E375B99D-761D-6A4E-B7ED-BEA6BC62323C}" type="slidenum">
              <a:rPr lang="en-US" smtClean="0"/>
              <a:t>26</a:t>
            </a:fld>
            <a:endParaRPr lang="en-US" dirty="0"/>
          </a:p>
        </p:txBody>
      </p:sp>
    </p:spTree>
    <p:extLst>
      <p:ext uri="{BB962C8B-B14F-4D97-AF65-F5344CB8AC3E}">
        <p14:creationId xmlns:p14="http://schemas.microsoft.com/office/powerpoint/2010/main" val="150775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after 65? [Rochester Service Area]</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following single plans are available:</a:t>
            </a:r>
          </a:p>
          <a:p>
            <a:r>
              <a:rPr lang="en-US" dirty="0"/>
              <a:t>EPO Retiree: $467.53</a:t>
            </a:r>
          </a:p>
          <a:p>
            <a:r>
              <a:rPr lang="en-US" dirty="0"/>
              <a:t>Preferred Gold/MVP Buy Up: $118,45 (formerly closed, now open)</a:t>
            </a:r>
          </a:p>
          <a:p>
            <a:r>
              <a:rPr lang="en-US" dirty="0"/>
              <a:t>Preferred Gold/MVP Standard: $32.36</a:t>
            </a:r>
          </a:p>
          <a:p>
            <a:r>
              <a:rPr lang="en-US" dirty="0"/>
              <a:t>Medicaid Blue Choice: $58.62</a:t>
            </a:r>
          </a:p>
        </p:txBody>
      </p:sp>
      <p:sp>
        <p:nvSpPr>
          <p:cNvPr id="4" name="Slide Number Placeholder 3"/>
          <p:cNvSpPr>
            <a:spLocks noGrp="1"/>
          </p:cNvSpPr>
          <p:nvPr>
            <p:ph type="sldNum" sz="quarter" idx="12"/>
          </p:nvPr>
        </p:nvSpPr>
        <p:spPr/>
        <p:txBody>
          <a:bodyPr/>
          <a:lstStyle/>
          <a:p>
            <a:fld id="{E375B99D-761D-6A4E-B7ED-BEA6BC62323C}" type="slidenum">
              <a:rPr lang="en-US" smtClean="0"/>
              <a:t>27</a:t>
            </a:fld>
            <a:endParaRPr lang="en-US" dirty="0"/>
          </a:p>
        </p:txBody>
      </p:sp>
    </p:spTree>
    <p:extLst>
      <p:ext uri="{BB962C8B-B14F-4D97-AF65-F5344CB8AC3E}">
        <p14:creationId xmlns:p14="http://schemas.microsoft.com/office/powerpoint/2010/main" val="3635956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OVER 65?  [Rochester service area]</a:t>
            </a:r>
          </a:p>
        </p:txBody>
      </p:sp>
      <p:sp>
        <p:nvSpPr>
          <p:cNvPr id="3" name="Content Placeholder 2"/>
          <p:cNvSpPr>
            <a:spLocks noGrp="1"/>
          </p:cNvSpPr>
          <p:nvPr>
            <p:ph idx="1"/>
          </p:nvPr>
        </p:nvSpPr>
        <p:spPr/>
        <p:txBody>
          <a:bodyPr>
            <a:normAutofit/>
          </a:bodyPr>
          <a:lstStyle/>
          <a:p>
            <a:r>
              <a:rPr lang="en-US" dirty="0"/>
              <a:t>During the summer after you retire, you will receive a side-by-side comparison of the plans.  Please review this chart carefully!  (Be sure to review co-pays and prescription costs at a  minimum.)</a:t>
            </a:r>
          </a:p>
          <a:p>
            <a:r>
              <a:rPr lang="en-US" dirty="0"/>
              <a:t>Expect increases each year. (This year was an exception, most rates went down!)</a:t>
            </a:r>
          </a:p>
          <a:p>
            <a:r>
              <a:rPr lang="en-US" dirty="0"/>
              <a:t>Your retiree health insurance kicks in during September. (You remain on the EPO no cost until then.)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28</a:t>
            </a:fld>
            <a:endParaRPr lang="en-US" dirty="0"/>
          </a:p>
        </p:txBody>
      </p:sp>
    </p:spTree>
    <p:extLst>
      <p:ext uri="{BB962C8B-B14F-4D97-AF65-F5344CB8AC3E}">
        <p14:creationId xmlns:p14="http://schemas.microsoft.com/office/powerpoint/2010/main" val="1765401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a:t>
            </a:r>
            <a:br>
              <a:rPr lang="en-US" dirty="0"/>
            </a:br>
            <a:r>
              <a:rPr lang="en-US" dirty="0"/>
              <a:t>[</a:t>
            </a:r>
            <a:r>
              <a:rPr lang="en-US" dirty="0">
                <a:solidFill>
                  <a:srgbClr val="FF0000"/>
                </a:solidFill>
              </a:rPr>
              <a:t>out</a:t>
            </a:r>
            <a:r>
              <a:rPr lang="en-US" dirty="0"/>
              <a:t> of the Rochester service area]</a:t>
            </a:r>
          </a:p>
        </p:txBody>
      </p:sp>
      <p:sp>
        <p:nvSpPr>
          <p:cNvPr id="3" name="Content Placeholder 2"/>
          <p:cNvSpPr>
            <a:spLocks noGrp="1"/>
          </p:cNvSpPr>
          <p:nvPr>
            <p:ph idx="1"/>
          </p:nvPr>
        </p:nvSpPr>
        <p:spPr/>
        <p:txBody>
          <a:bodyPr>
            <a:normAutofit/>
          </a:bodyPr>
          <a:lstStyle/>
          <a:p>
            <a:r>
              <a:rPr lang="en-US" dirty="0"/>
              <a:t>If you move away, you can purchase the same EPO coverage for retirees. The monthly </a:t>
            </a:r>
            <a:r>
              <a:rPr lang="en-US" u="sng" dirty="0"/>
              <a:t>single</a:t>
            </a:r>
            <a:r>
              <a:rPr lang="en-US" dirty="0"/>
              <a:t> coverage for 2021 is </a:t>
            </a:r>
            <a:r>
              <a:rPr lang="en-US" dirty="0">
                <a:solidFill>
                  <a:srgbClr val="FF0000"/>
                </a:solidFill>
              </a:rPr>
              <a:t>$467.53 </a:t>
            </a:r>
            <a:r>
              <a:rPr lang="en-US" dirty="0"/>
              <a:t>(over 65).  There is no family or two-person.  You and your spouse each need a separate policy.</a:t>
            </a:r>
          </a:p>
          <a:p>
            <a:r>
              <a:rPr lang="en-US" b="1" dirty="0"/>
              <a:t>Also, If you have </a:t>
            </a:r>
            <a:r>
              <a:rPr lang="en-US" b="1" u="sng" dirty="0"/>
              <a:t>expensive prescription drugs or medical treatment</a:t>
            </a:r>
            <a:r>
              <a:rPr lang="en-US" b="1" dirty="0"/>
              <a:t>, you may want to review this option to see if it is best for you even if you stay in the Rochester service area.</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29</a:t>
            </a:fld>
            <a:endParaRPr lang="en-US" dirty="0"/>
          </a:p>
        </p:txBody>
      </p:sp>
    </p:spTree>
    <p:extLst>
      <p:ext uri="{BB962C8B-B14F-4D97-AF65-F5344CB8AC3E}">
        <p14:creationId xmlns:p14="http://schemas.microsoft.com/office/powerpoint/2010/main" val="64833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a:t>
            </a:r>
            <a:r>
              <a:rPr lang="en-US" u="sng" dirty="0"/>
              <a:t>Have</a:t>
            </a:r>
            <a:r>
              <a:rPr lang="en-US" dirty="0"/>
              <a:t> to d0?</a:t>
            </a:r>
          </a:p>
        </p:txBody>
      </p:sp>
      <p:sp>
        <p:nvSpPr>
          <p:cNvPr id="3" name="Content Placeholder 2"/>
          <p:cNvSpPr>
            <a:spLocks noGrp="1"/>
          </p:cNvSpPr>
          <p:nvPr>
            <p:ph idx="1"/>
          </p:nvPr>
        </p:nvSpPr>
        <p:spPr/>
        <p:txBody>
          <a:bodyPr/>
          <a:lstStyle/>
          <a:p>
            <a:r>
              <a:rPr lang="en-US" dirty="0"/>
              <a:t>Healthcare:  Secure your </a:t>
            </a:r>
            <a:r>
              <a:rPr lang="en-US"/>
              <a:t>well-earned benefits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a:t>
            </a:fld>
            <a:endParaRPr lang="en-US" dirty="0"/>
          </a:p>
        </p:txBody>
      </p:sp>
      <p:pic>
        <p:nvPicPr>
          <p:cNvPr id="6" name="Picture 5" descr="A close up of a logo&#10;&#10;Description automatically generated">
            <a:extLst>
              <a:ext uri="{FF2B5EF4-FFF2-40B4-BE49-F238E27FC236}">
                <a16:creationId xmlns:a16="http://schemas.microsoft.com/office/drawing/2014/main" id="{1B133040-1078-A549-B844-03FF6DE8FEE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561701" y="3459406"/>
            <a:ext cx="3048000" cy="2908300"/>
          </a:xfrm>
          <a:prstGeom prst="rect">
            <a:avLst/>
          </a:prstGeom>
        </p:spPr>
      </p:pic>
      <p:sp>
        <p:nvSpPr>
          <p:cNvPr id="7" name="TextBox 6">
            <a:extLst>
              <a:ext uri="{FF2B5EF4-FFF2-40B4-BE49-F238E27FC236}">
                <a16:creationId xmlns:a16="http://schemas.microsoft.com/office/drawing/2014/main" id="{CF0EB880-95F0-4141-BFA4-0537B9584FDC}"/>
              </a:ext>
            </a:extLst>
          </p:cNvPr>
          <p:cNvSpPr txBox="1"/>
          <p:nvPr/>
        </p:nvSpPr>
        <p:spPr>
          <a:xfrm>
            <a:off x="4561701" y="6367706"/>
            <a:ext cx="3048000" cy="230832"/>
          </a:xfrm>
          <a:prstGeom prst="rect">
            <a:avLst/>
          </a:prstGeom>
          <a:noFill/>
        </p:spPr>
        <p:txBody>
          <a:bodyPr wrap="square" rtlCol="0">
            <a:spAutoFit/>
          </a:bodyPr>
          <a:lstStyle/>
          <a:p>
            <a:r>
              <a:rPr lang="en-US" sz="900">
                <a:hlinkClick r:id="rId3" tooltip="http://commons.wikimedia.org/wiki/File:Ballerina_logo.png"/>
              </a:rPr>
              <a:t>This Photo</a:t>
            </a:r>
            <a:r>
              <a:rPr lang="en-US" sz="900"/>
              <a:t> by Unknown Author is licensed under </a:t>
            </a:r>
            <a:r>
              <a:rPr lang="en-US" sz="900">
                <a:hlinkClick r:id="rId4" tooltip="https://creativecommons.org/licenses/by-sa/3.0/"/>
              </a:rPr>
              <a:t>CC BY-SA</a:t>
            </a:r>
            <a:endParaRPr lang="en-US" sz="900"/>
          </a:p>
        </p:txBody>
      </p:sp>
      <p:pic>
        <p:nvPicPr>
          <p:cNvPr id="9" name="Picture 8" descr="A picture containing drawing&#10;&#10;Description automatically generated">
            <a:extLst>
              <a:ext uri="{FF2B5EF4-FFF2-40B4-BE49-F238E27FC236}">
                <a16:creationId xmlns:a16="http://schemas.microsoft.com/office/drawing/2014/main" id="{2DF325F0-1EC4-3E4B-8ECD-E25A5159E55D}"/>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860801" y="2777556"/>
            <a:ext cx="4749800" cy="4572000"/>
          </a:xfrm>
          <a:prstGeom prst="rect">
            <a:avLst/>
          </a:prstGeom>
        </p:spPr>
      </p:pic>
    </p:spTree>
    <p:extLst>
      <p:ext uri="{BB962C8B-B14F-4D97-AF65-F5344CB8AC3E}">
        <p14:creationId xmlns:p14="http://schemas.microsoft.com/office/powerpoint/2010/main" val="2239467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a:t>
            </a:r>
            <a:br>
              <a:rPr lang="en-US" dirty="0"/>
            </a:br>
            <a:r>
              <a:rPr lang="en-US" dirty="0"/>
              <a:t>[</a:t>
            </a:r>
            <a:r>
              <a:rPr lang="en-US" dirty="0">
                <a:solidFill>
                  <a:srgbClr val="FF0000"/>
                </a:solidFill>
              </a:rPr>
              <a:t>out</a:t>
            </a:r>
            <a:r>
              <a:rPr lang="en-US" dirty="0"/>
              <a:t> of the Rochester service area]</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If you are moving out of state to places such as Florida,  Arizona, etc. you may want to explore local options. Other retirees think that the AARP plan is good.</a:t>
            </a:r>
          </a:p>
          <a:p>
            <a:r>
              <a:rPr lang="en-US" dirty="0"/>
              <a:t>Depending what happens with Affordable Care, some states have exchanges that may offer decent coverage.</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30</a:t>
            </a:fld>
            <a:endParaRPr lang="en-US" dirty="0"/>
          </a:p>
        </p:txBody>
      </p:sp>
    </p:spTree>
    <p:extLst>
      <p:ext uri="{BB962C8B-B14F-4D97-AF65-F5344CB8AC3E}">
        <p14:creationId xmlns:p14="http://schemas.microsoft.com/office/powerpoint/2010/main" val="237711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Health Benefits For my Spouse?</a:t>
            </a:r>
          </a:p>
        </p:txBody>
      </p:sp>
      <p:sp>
        <p:nvSpPr>
          <p:cNvPr id="3" name="Content Placeholder 2"/>
          <p:cNvSpPr>
            <a:spLocks noGrp="1"/>
          </p:cNvSpPr>
          <p:nvPr>
            <p:ph idx="1"/>
          </p:nvPr>
        </p:nvSpPr>
        <p:spPr/>
        <p:txBody>
          <a:bodyPr/>
          <a:lstStyle/>
          <a:p>
            <a:r>
              <a:rPr lang="en-US" dirty="0"/>
              <a:t>The same plans and coverages apply.</a:t>
            </a:r>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31</a:t>
            </a:fld>
            <a:endParaRPr lang="en-US" dirty="0"/>
          </a:p>
        </p:txBody>
      </p:sp>
    </p:spTree>
    <p:extLst>
      <p:ext uri="{BB962C8B-B14F-4D97-AF65-F5344CB8AC3E}">
        <p14:creationId xmlns:p14="http://schemas.microsoft.com/office/powerpoint/2010/main" val="222497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medical Benefits For my </a:t>
            </a:r>
            <a:r>
              <a:rPr lang="en-US" dirty="0">
                <a:solidFill>
                  <a:srgbClr val="FF0000"/>
                </a:solidFill>
              </a:rPr>
              <a:t>Spouse</a:t>
            </a:r>
            <a:r>
              <a:rPr lang="en-US" dirty="0"/>
              <a:t> if I predecease?</a:t>
            </a:r>
          </a:p>
        </p:txBody>
      </p:sp>
      <p:sp>
        <p:nvSpPr>
          <p:cNvPr id="3" name="Content Placeholder 2"/>
          <p:cNvSpPr>
            <a:spLocks noGrp="1"/>
          </p:cNvSpPr>
          <p:nvPr>
            <p:ph idx="1"/>
          </p:nvPr>
        </p:nvSpPr>
        <p:spPr/>
        <p:txBody>
          <a:bodyPr>
            <a:normAutofit/>
          </a:bodyPr>
          <a:lstStyle/>
          <a:p>
            <a:r>
              <a:rPr lang="en-US" dirty="0"/>
              <a:t>The 2021 single monthly </a:t>
            </a:r>
            <a:r>
              <a:rPr lang="en-US" b="1" dirty="0"/>
              <a:t>Survivor</a:t>
            </a:r>
            <a:r>
              <a:rPr lang="en-US" dirty="0"/>
              <a:t> rates are as follows for </a:t>
            </a:r>
            <a:r>
              <a:rPr lang="en-US" u="sng" dirty="0">
                <a:solidFill>
                  <a:srgbClr val="FF0000"/>
                </a:solidFill>
              </a:rPr>
              <a:t>under 65</a:t>
            </a:r>
            <a:r>
              <a:rPr lang="en-US" dirty="0"/>
              <a:t>:</a:t>
            </a:r>
          </a:p>
          <a:p>
            <a:r>
              <a:rPr lang="en-US" dirty="0"/>
              <a:t>Enhanced EPO $782.71 per month for single, $1817.75 for two-person and $1973.05 for family-no spouse; there is no family coverage.</a:t>
            </a:r>
          </a:p>
          <a:p>
            <a:r>
              <a:rPr lang="en-US" dirty="0"/>
              <a:t>Core Plan for single $727.71, two-person $1817.75  and family is $1973.05</a:t>
            </a:r>
          </a:p>
          <a:p>
            <a:r>
              <a:rPr lang="en-US" b="1" dirty="0"/>
              <a:t>If your spouse was an RCSD employee, then the rates that you will be charged are the same as any under 65 employee with the same choices on slide #25. </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32</a:t>
            </a:fld>
            <a:endParaRPr lang="en-US" dirty="0"/>
          </a:p>
        </p:txBody>
      </p:sp>
    </p:spTree>
    <p:extLst>
      <p:ext uri="{BB962C8B-B14F-4D97-AF65-F5344CB8AC3E}">
        <p14:creationId xmlns:p14="http://schemas.microsoft.com/office/powerpoint/2010/main" val="81441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medical Benefits For my Spouse if I predecease?</a:t>
            </a:r>
          </a:p>
        </p:txBody>
      </p:sp>
      <p:sp>
        <p:nvSpPr>
          <p:cNvPr id="3" name="Content Placeholder 2"/>
          <p:cNvSpPr>
            <a:spLocks noGrp="1"/>
          </p:cNvSpPr>
          <p:nvPr>
            <p:ph idx="1"/>
          </p:nvPr>
        </p:nvSpPr>
        <p:spPr/>
        <p:txBody>
          <a:bodyPr>
            <a:normAutofit/>
          </a:bodyPr>
          <a:lstStyle/>
          <a:p>
            <a:r>
              <a:rPr lang="en-US" dirty="0"/>
              <a:t>The 2021 single monthly </a:t>
            </a:r>
            <a:r>
              <a:rPr lang="en-US" b="1" dirty="0"/>
              <a:t>Survivor</a:t>
            </a:r>
            <a:r>
              <a:rPr lang="en-US" dirty="0"/>
              <a:t> rates are as follows for </a:t>
            </a:r>
            <a:r>
              <a:rPr lang="en-US" sz="2800" u="sng" dirty="0">
                <a:solidFill>
                  <a:srgbClr val="FF0000"/>
                </a:solidFill>
              </a:rPr>
              <a:t>over 65</a:t>
            </a:r>
            <a:r>
              <a:rPr lang="en-US" sz="2800" dirty="0"/>
              <a:t>:</a:t>
            </a:r>
          </a:p>
          <a:p>
            <a:r>
              <a:rPr lang="en-US" dirty="0"/>
              <a:t>Traditional Basic only: $235.13  (bare bones do not take)</a:t>
            </a:r>
          </a:p>
          <a:p>
            <a:r>
              <a:rPr lang="en-US" dirty="0"/>
              <a:t>Enhanced EPO $702.65</a:t>
            </a:r>
          </a:p>
          <a:p>
            <a:r>
              <a:rPr lang="en-US" dirty="0"/>
              <a:t>Preferred Gold Standard $267.49</a:t>
            </a:r>
          </a:p>
          <a:p>
            <a:r>
              <a:rPr lang="en-US" dirty="0"/>
              <a:t>Preferred God Buy Up $353.58</a:t>
            </a:r>
          </a:p>
          <a:p>
            <a:r>
              <a:rPr lang="en-US" dirty="0"/>
              <a:t>Medicare Blue Choice $293.75</a:t>
            </a:r>
          </a:p>
          <a:p>
            <a:endParaRPr lang="en-US" dirty="0"/>
          </a:p>
          <a:p>
            <a:r>
              <a:rPr lang="en-US" dirty="0"/>
              <a:t>There is no family plan available and the CORE plan is also unavailable.</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33</a:t>
            </a:fld>
            <a:endParaRPr lang="en-US" dirty="0"/>
          </a:p>
        </p:txBody>
      </p:sp>
    </p:spTree>
    <p:extLst>
      <p:ext uri="{BB962C8B-B14F-4D97-AF65-F5344CB8AC3E}">
        <p14:creationId xmlns:p14="http://schemas.microsoft.com/office/powerpoint/2010/main" val="1490806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Last words</a:t>
            </a:r>
          </a:p>
        </p:txBody>
      </p:sp>
      <p:sp>
        <p:nvSpPr>
          <p:cNvPr id="3" name="Content Placeholder 2"/>
          <p:cNvSpPr>
            <a:spLocks noGrp="1"/>
          </p:cNvSpPr>
          <p:nvPr>
            <p:ph idx="1"/>
          </p:nvPr>
        </p:nvSpPr>
        <p:spPr/>
        <p:txBody>
          <a:bodyPr/>
          <a:lstStyle/>
          <a:p>
            <a:r>
              <a:rPr lang="en-US" dirty="0"/>
              <a:t>After retirement, you can not get coverage for a </a:t>
            </a:r>
            <a:r>
              <a:rPr lang="en-US" b="1" dirty="0"/>
              <a:t>new</a:t>
            </a:r>
            <a:r>
              <a:rPr lang="en-US" dirty="0"/>
              <a:t> spouse.</a:t>
            </a:r>
          </a:p>
          <a:p>
            <a:r>
              <a:rPr lang="is-IS" dirty="0"/>
              <a:t>Dependents stay covered until 26 even though you are paying the single coverage rate regardless of over or under 65.</a:t>
            </a:r>
          </a:p>
          <a:p>
            <a:r>
              <a:rPr lang="is-IS" dirty="0"/>
              <a:t>The Excellus service area includes: </a:t>
            </a:r>
            <a:r>
              <a:rPr lang="en-US" dirty="0"/>
              <a:t>Livingston, Monroe, Ontario, Seneca, Wayne, Yates, Steuben, Schuyler, Chemung, Cayuga, Thompkins, Tioga, Oswego, Onondaga, Cortland and Broome</a:t>
            </a:r>
            <a:r>
              <a:rPr lang="is-IS" dirty="0"/>
              <a:t>Monroe,Wayne, Ontario, Livingston, Seneca and Yates.</a:t>
            </a:r>
          </a:p>
          <a:p>
            <a:r>
              <a:rPr lang="is-IS" dirty="0"/>
              <a:t>The MVP service area includes: </a:t>
            </a:r>
            <a:r>
              <a:rPr lang="en-US" dirty="0"/>
              <a:t>Erie, Genesee, Livingston, Monroe, Niagara, Orleans, Ontario, Schuyler, Seneca, Steuben, Wayne, Wyoming, Yates, Chautauqua, Cattaraugus and Alleghany</a:t>
            </a:r>
          </a:p>
        </p:txBody>
      </p:sp>
      <p:sp>
        <p:nvSpPr>
          <p:cNvPr id="4" name="Slide Number Placeholder 3"/>
          <p:cNvSpPr>
            <a:spLocks noGrp="1"/>
          </p:cNvSpPr>
          <p:nvPr>
            <p:ph type="sldNum" sz="quarter" idx="12"/>
          </p:nvPr>
        </p:nvSpPr>
        <p:spPr/>
        <p:txBody>
          <a:bodyPr/>
          <a:lstStyle/>
          <a:p>
            <a:fld id="{E375B99D-761D-6A4E-B7ED-BEA6BC62323C}" type="slidenum">
              <a:rPr lang="en-US" smtClean="0"/>
              <a:t>34</a:t>
            </a:fld>
            <a:endParaRPr lang="en-US" dirty="0"/>
          </a:p>
        </p:txBody>
      </p:sp>
    </p:spTree>
    <p:extLst>
      <p:ext uri="{BB962C8B-B14F-4D97-AF65-F5344CB8AC3E}">
        <p14:creationId xmlns:p14="http://schemas.microsoft.com/office/powerpoint/2010/main" val="129690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Last words</a:t>
            </a:r>
          </a:p>
        </p:txBody>
      </p:sp>
      <p:sp>
        <p:nvSpPr>
          <p:cNvPr id="3" name="Content Placeholder 2"/>
          <p:cNvSpPr>
            <a:spLocks noGrp="1"/>
          </p:cNvSpPr>
          <p:nvPr>
            <p:ph idx="1"/>
          </p:nvPr>
        </p:nvSpPr>
        <p:spPr/>
        <p:txBody>
          <a:bodyPr/>
          <a:lstStyle/>
          <a:p>
            <a:r>
              <a:rPr lang="en-US" dirty="0"/>
              <a:t>You will elect a plan over the summer that is effective September first.</a:t>
            </a:r>
          </a:p>
          <a:p>
            <a:r>
              <a:rPr lang="en-US" dirty="0"/>
              <a:t>Yes, you can switch two months later during the annual enrollment time period</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35</a:t>
            </a:fld>
            <a:endParaRPr lang="en-US" dirty="0"/>
          </a:p>
        </p:txBody>
      </p:sp>
    </p:spTree>
    <p:extLst>
      <p:ext uri="{BB962C8B-B14F-4D97-AF65-F5344CB8AC3E}">
        <p14:creationId xmlns:p14="http://schemas.microsoft.com/office/powerpoint/2010/main" val="2933342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RTA After Retirement</a:t>
            </a:r>
          </a:p>
        </p:txBody>
      </p:sp>
      <p:sp>
        <p:nvSpPr>
          <p:cNvPr id="3" name="Content Placeholder 2"/>
          <p:cNvSpPr>
            <a:spLocks noGrp="1"/>
          </p:cNvSpPr>
          <p:nvPr>
            <p:ph idx="1"/>
          </p:nvPr>
        </p:nvSpPr>
        <p:spPr/>
        <p:txBody>
          <a:bodyPr/>
          <a:lstStyle/>
          <a:p>
            <a:r>
              <a:rPr lang="en-US" dirty="0"/>
              <a:t>Please consider joining Rochester Retired Teachers Association (RRTA).  They have many great activities and opportunities to volunteer as well as continue your membership in the union.  Charlie Dean, RRTA Chair, will tell you all about it at the retirement dinner.</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36</a:t>
            </a:fld>
            <a:endParaRPr lang="en-US" dirty="0"/>
          </a:p>
        </p:txBody>
      </p:sp>
    </p:spTree>
    <p:extLst>
      <p:ext uri="{BB962C8B-B14F-4D97-AF65-F5344CB8AC3E}">
        <p14:creationId xmlns:p14="http://schemas.microsoft.com/office/powerpoint/2010/main" val="1121255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r>
              <a:rPr lang="is-IS"/>
              <a:t>…..</a:t>
            </a:r>
            <a:endParaRPr lang="en-US" dirty="0"/>
          </a:p>
        </p:txBody>
      </p:sp>
      <p:sp>
        <p:nvSpPr>
          <p:cNvPr id="3" name="Content Placeholder 2"/>
          <p:cNvSpPr>
            <a:spLocks noGrp="1"/>
          </p:cNvSpPr>
          <p:nvPr>
            <p:ph idx="1"/>
          </p:nvPr>
        </p:nvSpPr>
        <p:spPr/>
        <p:txBody>
          <a:bodyPr/>
          <a:lstStyle/>
          <a:p>
            <a:r>
              <a:rPr lang="en-US" dirty="0"/>
              <a:t>RRTA Chairperson is very knowledgeable about medical coverage.  You may contact him at </a:t>
            </a:r>
            <a:r>
              <a:rPr lang="en-US" dirty="0">
                <a:hlinkClick r:id="rId2"/>
              </a:rPr>
              <a:t>DEANSWIM@aol.com</a:t>
            </a:r>
            <a:r>
              <a:rPr lang="en-US" dirty="0"/>
              <a:t> or (585) 865-1730.</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37</a:t>
            </a:fld>
            <a:endParaRPr lang="en-US" dirty="0"/>
          </a:p>
        </p:txBody>
      </p:sp>
    </p:spTree>
    <p:extLst>
      <p:ext uri="{BB962C8B-B14F-4D97-AF65-F5344CB8AC3E}">
        <p14:creationId xmlns:p14="http://schemas.microsoft.com/office/powerpoint/2010/main" val="165359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FCB4-CE61-5445-9D9C-14862AB24A9D}"/>
              </a:ext>
            </a:extLst>
          </p:cNvPr>
          <p:cNvSpPr>
            <a:spLocks noGrp="1"/>
          </p:cNvSpPr>
          <p:nvPr>
            <p:ph type="title"/>
          </p:nvPr>
        </p:nvSpPr>
        <p:spPr>
          <a:xfrm>
            <a:off x="1251678" y="382384"/>
            <a:ext cx="10178322" cy="1771269"/>
          </a:xfrm>
        </p:spPr>
        <p:txBody>
          <a:bodyPr>
            <a:normAutofit/>
          </a:bodyPr>
          <a:lstStyle/>
          <a:p>
            <a:br>
              <a:rPr lang="en-US" dirty="0"/>
            </a:br>
            <a:r>
              <a:rPr lang="en-US" dirty="0"/>
              <a:t>			</a:t>
            </a:r>
            <a:r>
              <a:rPr lang="en-US" sz="4800" dirty="0"/>
              <a:t>Step One</a:t>
            </a:r>
          </a:p>
        </p:txBody>
      </p:sp>
      <p:sp>
        <p:nvSpPr>
          <p:cNvPr id="3" name="Content Placeholder 2">
            <a:extLst>
              <a:ext uri="{FF2B5EF4-FFF2-40B4-BE49-F238E27FC236}">
                <a16:creationId xmlns:a16="http://schemas.microsoft.com/office/drawing/2014/main" id="{4700E7F0-AE23-6849-8A3B-357E4CF536E6}"/>
              </a:ext>
            </a:extLst>
          </p:cNvPr>
          <p:cNvSpPr>
            <a:spLocks noGrp="1"/>
          </p:cNvSpPr>
          <p:nvPr>
            <p:ph idx="1"/>
          </p:nvPr>
        </p:nvSpPr>
        <p:spPr/>
        <p:txBody>
          <a:bodyPr>
            <a:normAutofit/>
          </a:bodyPr>
          <a:lstStyle/>
          <a:p>
            <a:r>
              <a:rPr lang="en-US" sz="4000" dirty="0"/>
              <a:t>New York State Teachers Retirement System</a:t>
            </a:r>
          </a:p>
        </p:txBody>
      </p:sp>
      <p:sp>
        <p:nvSpPr>
          <p:cNvPr id="4" name="Slide Number Placeholder 3">
            <a:extLst>
              <a:ext uri="{FF2B5EF4-FFF2-40B4-BE49-F238E27FC236}">
                <a16:creationId xmlns:a16="http://schemas.microsoft.com/office/drawing/2014/main" id="{7C9DF3F9-AEC5-8441-B8C3-33E3A180E116}"/>
              </a:ext>
            </a:extLst>
          </p:cNvPr>
          <p:cNvSpPr>
            <a:spLocks noGrp="1"/>
          </p:cNvSpPr>
          <p:nvPr>
            <p:ph type="sldNum" sz="quarter" idx="12"/>
          </p:nvPr>
        </p:nvSpPr>
        <p:spPr/>
        <p:txBody>
          <a:bodyPr/>
          <a:lstStyle/>
          <a:p>
            <a:fld id="{E375B99D-761D-6A4E-B7ED-BEA6BC62323C}" type="slidenum">
              <a:rPr lang="en-US" smtClean="0"/>
              <a:t>4</a:t>
            </a:fld>
            <a:endParaRPr lang="en-US" dirty="0"/>
          </a:p>
        </p:txBody>
      </p:sp>
      <p:pic>
        <p:nvPicPr>
          <p:cNvPr id="8" name="Picture 7" descr="Sanibel Island Beach by VistaDude on DeviantArt">
            <a:extLst>
              <a:ext uri="{FF2B5EF4-FFF2-40B4-BE49-F238E27FC236}">
                <a16:creationId xmlns:a16="http://schemas.microsoft.com/office/drawing/2014/main" id="{ABA56B62-0409-F148-A50B-F2EEEEDAE51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13172" y="3264408"/>
            <a:ext cx="10965656" cy="3593591"/>
          </a:xfrm>
          <a:prstGeom prst="rect">
            <a:avLst/>
          </a:prstGeom>
        </p:spPr>
      </p:pic>
      <p:sp>
        <p:nvSpPr>
          <p:cNvPr id="9" name="TextBox 8">
            <a:extLst>
              <a:ext uri="{FF2B5EF4-FFF2-40B4-BE49-F238E27FC236}">
                <a16:creationId xmlns:a16="http://schemas.microsoft.com/office/drawing/2014/main" id="{0D947D46-413F-7A44-AB03-1E6655D14734}"/>
              </a:ext>
            </a:extLst>
          </p:cNvPr>
          <p:cNvSpPr txBox="1"/>
          <p:nvPr/>
        </p:nvSpPr>
        <p:spPr>
          <a:xfrm>
            <a:off x="613172" y="6858000"/>
            <a:ext cx="10965656" cy="230832"/>
          </a:xfrm>
          <a:prstGeom prst="rect">
            <a:avLst/>
          </a:prstGeom>
          <a:noFill/>
        </p:spPr>
        <p:txBody>
          <a:bodyPr wrap="square" rtlCol="0">
            <a:spAutoFit/>
          </a:bodyPr>
          <a:lstStyle/>
          <a:p>
            <a:r>
              <a:rPr lang="en-US" sz="900" dirty="0">
                <a:hlinkClick r:id="rId3" tooltip="http://vistadude.deviantart.com/art/Sanibel-Island-Beach-80549813"/>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421783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69689"/>
          </a:xfrm>
        </p:spPr>
        <p:txBody>
          <a:bodyPr/>
          <a:lstStyle/>
          <a:p>
            <a:r>
              <a:rPr lang="en-US" dirty="0"/>
              <a:t>Step one:  Getting Ready</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If you have not spoken to a NYSTRS representative, you should schedule a </a:t>
            </a:r>
            <a:r>
              <a:rPr lang="en-US" b="1" u="sng" dirty="0">
                <a:solidFill>
                  <a:srgbClr val="FF0000"/>
                </a:solidFill>
              </a:rPr>
              <a:t>video conference </a:t>
            </a:r>
            <a:r>
              <a:rPr lang="en-US" dirty="0"/>
              <a:t>ASAP.   Simply call 1 800-348-7298 ext. 6100.</a:t>
            </a:r>
          </a:p>
          <a:p>
            <a:r>
              <a:rPr lang="en-US" dirty="0"/>
              <a:t>While on the website, if you haven’t already registered, now is the time to create a NYSTRS account.  </a:t>
            </a:r>
            <a:r>
              <a:rPr lang="en-US" b="1" u="sng" dirty="0"/>
              <a:t>You will need your NYSTRS number</a:t>
            </a:r>
            <a:r>
              <a:rPr lang="en-US" dirty="0"/>
              <a:t>. (It appears on your annual statement.) if you already have an account, schedule through your NYSTRS account (</a:t>
            </a:r>
            <a:r>
              <a:rPr lang="en-US" dirty="0">
                <a:solidFill>
                  <a:srgbClr val="FF0000"/>
                </a:solidFill>
              </a:rPr>
              <a:t>MYNYSTRS</a:t>
            </a:r>
            <a:r>
              <a:rPr lang="en-US" dirty="0"/>
              <a:t>).</a:t>
            </a:r>
          </a:p>
        </p:txBody>
      </p:sp>
      <p:sp>
        <p:nvSpPr>
          <p:cNvPr id="4" name="Slide Number Placeholder 3"/>
          <p:cNvSpPr>
            <a:spLocks noGrp="1"/>
          </p:cNvSpPr>
          <p:nvPr>
            <p:ph type="sldNum" sz="quarter" idx="12"/>
          </p:nvPr>
        </p:nvSpPr>
        <p:spPr/>
        <p:txBody>
          <a:bodyPr/>
          <a:lstStyle/>
          <a:p>
            <a:fld id="{E375B99D-761D-6A4E-B7ED-BEA6BC62323C}" type="slidenum">
              <a:rPr lang="en-US" smtClean="0"/>
              <a:t>5</a:t>
            </a:fld>
            <a:endParaRPr lang="en-US" dirty="0"/>
          </a:p>
        </p:txBody>
      </p:sp>
    </p:spTree>
    <p:extLst>
      <p:ext uri="{BB962C8B-B14F-4D97-AF65-F5344CB8AC3E}">
        <p14:creationId xmlns:p14="http://schemas.microsoft.com/office/powerpoint/2010/main" val="30837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69689"/>
          </a:xfrm>
        </p:spPr>
        <p:txBody>
          <a:bodyPr/>
          <a:lstStyle/>
          <a:p>
            <a:r>
              <a:rPr lang="en-US" dirty="0"/>
              <a:t>Step one:  Tiers of Membership</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1.  Before 7/1/73 </a:t>
            </a:r>
          </a:p>
          <a:p>
            <a:r>
              <a:rPr lang="en-US" dirty="0"/>
              <a:t>2 7/1/73 — 7/26/76 </a:t>
            </a:r>
          </a:p>
          <a:p>
            <a:r>
              <a:rPr lang="en-US" dirty="0"/>
              <a:t>3 7/27/76 — 8/31/83 </a:t>
            </a:r>
          </a:p>
          <a:p>
            <a:r>
              <a:rPr lang="en-US" dirty="0"/>
              <a:t>4 9/1/83 — 12/31/09 </a:t>
            </a:r>
          </a:p>
          <a:p>
            <a:r>
              <a:rPr lang="en-US" dirty="0"/>
              <a:t>5 1/1/10 — 3/31/12 </a:t>
            </a:r>
          </a:p>
          <a:p>
            <a:r>
              <a:rPr lang="en-US" dirty="0"/>
              <a:t>6 On or after 4/1/12. </a:t>
            </a:r>
          </a:p>
          <a:p>
            <a:r>
              <a:rPr lang="en-US" dirty="0"/>
              <a:t>(Your tier appears on your annual statement.)</a:t>
            </a:r>
          </a:p>
        </p:txBody>
      </p:sp>
      <p:sp>
        <p:nvSpPr>
          <p:cNvPr id="4" name="Slide Number Placeholder 3"/>
          <p:cNvSpPr>
            <a:spLocks noGrp="1"/>
          </p:cNvSpPr>
          <p:nvPr>
            <p:ph type="sldNum" sz="quarter" idx="12"/>
          </p:nvPr>
        </p:nvSpPr>
        <p:spPr/>
        <p:txBody>
          <a:bodyPr/>
          <a:lstStyle/>
          <a:p>
            <a:fld id="{E375B99D-761D-6A4E-B7ED-BEA6BC62323C}" type="slidenum">
              <a:rPr lang="en-US" smtClean="0"/>
              <a:t>6</a:t>
            </a:fld>
            <a:endParaRPr lang="en-US" dirty="0"/>
          </a:p>
        </p:txBody>
      </p:sp>
    </p:spTree>
    <p:extLst>
      <p:ext uri="{BB962C8B-B14F-4D97-AF65-F5344CB8AC3E}">
        <p14:creationId xmlns:p14="http://schemas.microsoft.com/office/powerpoint/2010/main" val="307493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69689"/>
          </a:xfrm>
        </p:spPr>
        <p:txBody>
          <a:bodyPr/>
          <a:lstStyle/>
          <a:p>
            <a:r>
              <a:rPr lang="en-US" dirty="0"/>
              <a:t>Step one:  Tiers of Membership</a:t>
            </a:r>
          </a:p>
        </p:txBody>
      </p:sp>
      <p:sp>
        <p:nvSpPr>
          <p:cNvPr id="3" name="Content Placeholder 2"/>
          <p:cNvSpPr>
            <a:spLocks noGrp="1"/>
          </p:cNvSpPr>
          <p:nvPr>
            <p:ph idx="1"/>
          </p:nvPr>
        </p:nvSpPr>
        <p:spPr/>
        <p:txBody>
          <a:bodyPr>
            <a:normAutofit fontScale="92500"/>
          </a:bodyPr>
          <a:lstStyle/>
          <a:p>
            <a:pPr marL="0" indent="0">
              <a:buNone/>
            </a:pPr>
            <a:endParaRPr lang="en-US" dirty="0"/>
          </a:p>
          <a:p>
            <a:r>
              <a:rPr lang="en-US" dirty="0"/>
              <a:t>Why does the Tier matter?</a:t>
            </a:r>
          </a:p>
          <a:p>
            <a:r>
              <a:rPr lang="en-US" dirty="0"/>
              <a:t>Each of the Tiers have different eligibility requirements.</a:t>
            </a:r>
          </a:p>
          <a:p>
            <a:r>
              <a:rPr lang="en-US" dirty="0"/>
              <a:t>Tier 1 members: age 55, with 5 or more years of service</a:t>
            </a:r>
          </a:p>
          <a:p>
            <a:r>
              <a:rPr lang="en-US" dirty="0"/>
              <a:t>Tiers 2,3, or 4:  at least age 55, with 30 years of service (no pension reduction); with less than 30 years and not 62 years of age there is a pension reduction</a:t>
            </a:r>
          </a:p>
          <a:p>
            <a:r>
              <a:rPr lang="en-US" dirty="0"/>
              <a:t>Tier 5: at age 55 with 10 years; retiring prior to age 57 or between 57 &amp; 62 and less than 30 years there is a pension reduction</a:t>
            </a:r>
          </a:p>
          <a:p>
            <a:r>
              <a:rPr lang="en-US" dirty="0"/>
              <a:t>Tier 6: at 55 w/ 10 years (pension reduction); if retire before age 63 there is a pension reduction.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7</a:t>
            </a:fld>
            <a:endParaRPr lang="en-US" dirty="0"/>
          </a:p>
        </p:txBody>
      </p:sp>
    </p:spTree>
    <p:extLst>
      <p:ext uri="{BB962C8B-B14F-4D97-AF65-F5344CB8AC3E}">
        <p14:creationId xmlns:p14="http://schemas.microsoft.com/office/powerpoint/2010/main" val="68349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82D-35CF-B541-9E2A-95AB6914787A}"/>
              </a:ext>
            </a:extLst>
          </p:cNvPr>
          <p:cNvSpPr>
            <a:spLocks noGrp="1"/>
          </p:cNvSpPr>
          <p:nvPr>
            <p:ph type="title"/>
          </p:nvPr>
        </p:nvSpPr>
        <p:spPr/>
        <p:txBody>
          <a:bodyPr>
            <a:normAutofit fontScale="90000"/>
          </a:bodyPr>
          <a:lstStyle/>
          <a:p>
            <a:r>
              <a:rPr lang="en-US" dirty="0"/>
              <a:t>Step One: When will I be able to retire? (</a:t>
            </a:r>
            <a:r>
              <a:rPr lang="en-US" dirty="0">
                <a:solidFill>
                  <a:srgbClr val="FF0000"/>
                </a:solidFill>
              </a:rPr>
              <a:t>The Age Factor: Tiers 2-6</a:t>
            </a:r>
            <a:r>
              <a:rPr lang="en-US" dirty="0"/>
              <a:t>)</a:t>
            </a:r>
          </a:p>
        </p:txBody>
      </p:sp>
      <p:sp>
        <p:nvSpPr>
          <p:cNvPr id="3" name="Content Placeholder 2">
            <a:extLst>
              <a:ext uri="{FF2B5EF4-FFF2-40B4-BE49-F238E27FC236}">
                <a16:creationId xmlns:a16="http://schemas.microsoft.com/office/drawing/2014/main" id="{E3D137C3-FA38-CB40-84A1-29B48E959E74}"/>
              </a:ext>
            </a:extLst>
          </p:cNvPr>
          <p:cNvSpPr>
            <a:spLocks noGrp="1"/>
          </p:cNvSpPr>
          <p:nvPr>
            <p:ph idx="1"/>
          </p:nvPr>
        </p:nvSpPr>
        <p:spPr/>
        <p:txBody>
          <a:bodyPr/>
          <a:lstStyle/>
          <a:p>
            <a:r>
              <a:rPr lang="en-US" b="1" dirty="0">
                <a:solidFill>
                  <a:srgbClr val="FF0000"/>
                </a:solidFill>
              </a:rPr>
              <a:t>AND </a:t>
            </a:r>
          </a:p>
          <a:p>
            <a:r>
              <a:rPr lang="en-US" dirty="0"/>
              <a:t>No pension age reduction applies to Tier 2-4 members who retire either at: age 62 or later; or, with at least 30 years of service credit. </a:t>
            </a:r>
          </a:p>
          <a:p>
            <a:r>
              <a:rPr lang="en-US" dirty="0"/>
              <a:t>No pension age reduction applies to Tier 5 members who retire either at: age 62 or later; or, at age 57 or later with at least 30 years of service credit. </a:t>
            </a:r>
          </a:p>
          <a:p>
            <a:r>
              <a:rPr lang="en-US" dirty="0"/>
              <a:t>No pension age reduction applies to Tier 6 members who retire at age 63 or later.</a:t>
            </a:r>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F4A577F6-CEFC-454F-B6AA-FEE526FA7C23}"/>
              </a:ext>
            </a:extLst>
          </p:cNvPr>
          <p:cNvSpPr>
            <a:spLocks noGrp="1"/>
          </p:cNvSpPr>
          <p:nvPr>
            <p:ph type="sldNum" sz="quarter" idx="12"/>
          </p:nvPr>
        </p:nvSpPr>
        <p:spPr/>
        <p:txBody>
          <a:bodyPr/>
          <a:lstStyle/>
          <a:p>
            <a:fld id="{E375B99D-761D-6A4E-B7ED-BEA6BC62323C}" type="slidenum">
              <a:rPr lang="en-US" smtClean="0"/>
              <a:t>8</a:t>
            </a:fld>
            <a:endParaRPr lang="en-US" dirty="0"/>
          </a:p>
        </p:txBody>
      </p:sp>
    </p:spTree>
    <p:extLst>
      <p:ext uri="{BB962C8B-B14F-4D97-AF65-F5344CB8AC3E}">
        <p14:creationId xmlns:p14="http://schemas.microsoft.com/office/powerpoint/2010/main" val="377445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E52F-9B6C-E842-924A-9EAFB25E0ABD}"/>
              </a:ext>
            </a:extLst>
          </p:cNvPr>
          <p:cNvSpPr>
            <a:spLocks noGrp="1"/>
          </p:cNvSpPr>
          <p:nvPr>
            <p:ph type="title"/>
          </p:nvPr>
        </p:nvSpPr>
        <p:spPr/>
        <p:txBody>
          <a:bodyPr/>
          <a:lstStyle/>
          <a:p>
            <a:r>
              <a:rPr lang="en-US" dirty="0"/>
              <a:t>Step one: Do you have additional credit?</a:t>
            </a:r>
          </a:p>
        </p:txBody>
      </p:sp>
      <p:sp>
        <p:nvSpPr>
          <p:cNvPr id="3" name="Content Placeholder 2">
            <a:extLst>
              <a:ext uri="{FF2B5EF4-FFF2-40B4-BE49-F238E27FC236}">
                <a16:creationId xmlns:a16="http://schemas.microsoft.com/office/drawing/2014/main" id="{6AB27E6C-044E-9448-900F-9B2E8613F173}"/>
              </a:ext>
            </a:extLst>
          </p:cNvPr>
          <p:cNvSpPr>
            <a:spLocks noGrp="1"/>
          </p:cNvSpPr>
          <p:nvPr>
            <p:ph idx="1"/>
          </p:nvPr>
        </p:nvSpPr>
        <p:spPr/>
        <p:txBody>
          <a:bodyPr/>
          <a:lstStyle/>
          <a:p>
            <a:r>
              <a:rPr lang="en-US" dirty="0"/>
              <a:t>Did you ever work in a different NYS retirement system?  </a:t>
            </a:r>
          </a:p>
          <a:p>
            <a:r>
              <a:rPr lang="en-US" dirty="0"/>
              <a:t>Did you work for any governmental agency in NYS?</a:t>
            </a:r>
          </a:p>
          <a:p>
            <a:r>
              <a:rPr lang="en-US" dirty="0"/>
              <a:t>Did you serve in the military?</a:t>
            </a:r>
          </a:p>
        </p:txBody>
      </p:sp>
      <p:sp>
        <p:nvSpPr>
          <p:cNvPr id="4" name="Slide Number Placeholder 3">
            <a:extLst>
              <a:ext uri="{FF2B5EF4-FFF2-40B4-BE49-F238E27FC236}">
                <a16:creationId xmlns:a16="http://schemas.microsoft.com/office/drawing/2014/main" id="{441D441E-467A-C343-A4CD-F92CB71185A4}"/>
              </a:ext>
            </a:extLst>
          </p:cNvPr>
          <p:cNvSpPr>
            <a:spLocks noGrp="1"/>
          </p:cNvSpPr>
          <p:nvPr>
            <p:ph type="sldNum" sz="quarter" idx="12"/>
          </p:nvPr>
        </p:nvSpPr>
        <p:spPr/>
        <p:txBody>
          <a:bodyPr/>
          <a:lstStyle/>
          <a:p>
            <a:fld id="{E375B99D-761D-6A4E-B7ED-BEA6BC62323C}" type="slidenum">
              <a:rPr lang="en-US" smtClean="0"/>
              <a:t>9</a:t>
            </a:fld>
            <a:endParaRPr lang="en-US" dirty="0"/>
          </a:p>
        </p:txBody>
      </p:sp>
    </p:spTree>
    <p:extLst>
      <p:ext uri="{BB962C8B-B14F-4D97-AF65-F5344CB8AC3E}">
        <p14:creationId xmlns:p14="http://schemas.microsoft.com/office/powerpoint/2010/main" val="295377803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6324</TotalTime>
  <Words>2601</Words>
  <Application>Microsoft Macintosh PowerPoint</Application>
  <PresentationFormat>Widescreen</PresentationFormat>
  <Paragraphs>226</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Apple Color Emoji</vt:lpstr>
      <vt:lpstr>Arial</vt:lpstr>
      <vt:lpstr>Calibri</vt:lpstr>
      <vt:lpstr>Gill Sans MT</vt:lpstr>
      <vt:lpstr>Impact</vt:lpstr>
      <vt:lpstr>Badge</vt:lpstr>
      <vt:lpstr>Seriously Considering Retirement? The Remote Edition</vt:lpstr>
      <vt:lpstr>What do I Have to d0?</vt:lpstr>
      <vt:lpstr>What do I Have to d0?</vt:lpstr>
      <vt:lpstr>    Step One</vt:lpstr>
      <vt:lpstr>Step one:  Getting Ready</vt:lpstr>
      <vt:lpstr>Step one:  Tiers of Membership</vt:lpstr>
      <vt:lpstr>Step one:  Tiers of Membership</vt:lpstr>
      <vt:lpstr>Step One: When will I be able to retire? (The Age Factor: Tiers 2-6)</vt:lpstr>
      <vt:lpstr>Step one: Do you have additional credit?</vt:lpstr>
      <vt:lpstr>Step one: Do you have additional credit?</vt:lpstr>
      <vt:lpstr>Step one:  Where is the NYSTRS Application Found?</vt:lpstr>
      <vt:lpstr>Step one:  What if I need help completing it?</vt:lpstr>
      <vt:lpstr>Step One: Where is Pension information found?</vt:lpstr>
      <vt:lpstr>Retirement System Last words</vt:lpstr>
      <vt:lpstr>Step one: “Parting” shots</vt:lpstr>
      <vt:lpstr>  Step Two</vt:lpstr>
      <vt:lpstr>Step two: Notify the RCSd </vt:lpstr>
      <vt:lpstr>Step Two: Absentee Reduction Monies</vt:lpstr>
      <vt:lpstr>Step Two: Absentee Reduction Monies</vt:lpstr>
      <vt:lpstr>Step Two: Absentee Reduction Monies (Where is this information found in Peoplesoft?)</vt:lpstr>
      <vt:lpstr>Step Two: Section 60  Absentee Reduction Plan or ARP</vt:lpstr>
      <vt:lpstr>Step two: Why is there a March 1 deadline?   [arp continued]</vt:lpstr>
      <vt:lpstr>           securing Health Benefits</vt:lpstr>
      <vt:lpstr>What about Dental Benefits? COBRA and MetLife </vt:lpstr>
      <vt:lpstr>What about medical Benefits? Under 65</vt:lpstr>
      <vt:lpstr>What about medical Benefits after 65? [Rochester Service Area]</vt:lpstr>
      <vt:lpstr>What about medical Benefits after 65? [Rochester Service Area]</vt:lpstr>
      <vt:lpstr>What about medical Benefits OVER 65?  [Rochester service area]</vt:lpstr>
      <vt:lpstr>What about medical Benefits? [out of the Rochester service area]</vt:lpstr>
      <vt:lpstr>What about medical Benefits? [out of the Rochester service area]</vt:lpstr>
      <vt:lpstr>What about Health Benefits For my Spouse?</vt:lpstr>
      <vt:lpstr>What about medical Benefits For my Spouse if I predecease?</vt:lpstr>
      <vt:lpstr>What about medical Benefits For my Spouse if I predecease?</vt:lpstr>
      <vt:lpstr>Health Insurance Last words</vt:lpstr>
      <vt:lpstr>Health Insurance Last words</vt:lpstr>
      <vt:lpstr>RTA After Retirement</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Retirement?</dc:title>
  <dc:creator>maskerade6@aol.com</dc:creator>
  <cp:lastModifiedBy>Bill Gerber</cp:lastModifiedBy>
  <cp:revision>105</cp:revision>
  <cp:lastPrinted>2020-01-29T14:03:39Z</cp:lastPrinted>
  <dcterms:created xsi:type="dcterms:W3CDTF">2017-01-06T13:46:39Z</dcterms:created>
  <dcterms:modified xsi:type="dcterms:W3CDTF">2021-02-23T16:06:49Z</dcterms:modified>
</cp:coreProperties>
</file>